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74" r:id="rId3"/>
    <p:sldId id="256" r:id="rId4"/>
    <p:sldId id="264" r:id="rId5"/>
    <p:sldId id="275" r:id="rId6"/>
    <p:sldId id="276" r:id="rId7"/>
    <p:sldId id="277" r:id="rId8"/>
    <p:sldId id="278" r:id="rId9"/>
    <p:sldId id="279" r:id="rId10"/>
    <p:sldId id="263" r:id="rId11"/>
    <p:sldId id="266" r:id="rId12"/>
    <p:sldId id="296" r:id="rId13"/>
    <p:sldId id="297" r:id="rId14"/>
    <p:sldId id="285" r:id="rId15"/>
    <p:sldId id="286" r:id="rId16"/>
    <p:sldId id="288" r:id="rId17"/>
    <p:sldId id="290" r:id="rId18"/>
    <p:sldId id="292" r:id="rId19"/>
    <p:sldId id="293" r:id="rId20"/>
    <p:sldId id="295" r:id="rId21"/>
    <p:sldId id="305" r:id="rId22"/>
    <p:sldId id="306" r:id="rId23"/>
    <p:sldId id="299" r:id="rId24"/>
    <p:sldId id="307" r:id="rId25"/>
    <p:sldId id="311" r:id="rId26"/>
    <p:sldId id="313" r:id="rId27"/>
    <p:sldId id="300" r:id="rId28"/>
    <p:sldId id="301" r:id="rId29"/>
    <p:sldId id="309" r:id="rId30"/>
    <p:sldId id="308" r:id="rId31"/>
    <p:sldId id="310" r:id="rId32"/>
    <p:sldId id="314" r:id="rId33"/>
    <p:sldId id="303" r:id="rId34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77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4800" b="1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C98861-4915-439F-9F3F-329477CBFD12}" type="presOf" srcId="{263A050A-58F5-4649-B387-9AE24ABBA6CD}" destId="{F9D33CB6-2574-40F1-8BC1-BEB3CD127F75}" srcOrd="0" destOrd="0" presId="urn:microsoft.com/office/officeart/2005/8/layout/default#1"/>
    <dgm:cxn modelId="{0AB6D905-7CAD-4F3D-AB7A-757DBE42E2E7}" type="presOf" srcId="{46751E6A-86D4-43C8-9559-6F227E1E89F5}" destId="{15401ABF-56DF-4D55-A618-E87133E74D5A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4CFB9B2D-9D4D-44A4-89F3-5C5CDABA45C4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500892" y="0"/>
          <a:ext cx="7548701" cy="13711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kern="12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500892" y="0"/>
        <a:ext cx="7548701" cy="13711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37948-1A39-49FF-8061-C09CE939C58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7BB95-9239-4315-A56A-23675FB62F83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E8A510-15DC-474E-A6B7-4A342C008D1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448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85327A-BF13-45D8-8B92-8320CD902991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7801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58B2B9A-7F31-44EF-9ED9-C76E1AE5355F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5766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BB1548-1D69-4F8D-8B0D-F20589D3988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8407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B4559D-C3BB-4B76-80B1-63ECDF1A7ACE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90005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734CFD0-0787-4B02-B521-1DE0E0DF98B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7519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DFB723-2888-47E6-B280-CF4F593FF830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20841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A11BA2-6057-476C-9524-870CA4BF4F3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67906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E76550-12A4-4D91-A6FA-826B74CEBF1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0899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E267A0-29B2-46B0-AAD4-23655CC6DF9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04857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F28A278-0195-4612-A257-9E67364C24C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55982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61B21A6-19E9-499B-B107-B75E17C3DB0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3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617C7-646D-4C2D-AFFD-648BF38E64C4}" type="datetimeFigureOut">
              <a:rPr lang="vi-VN" smtClean="0"/>
              <a:pPr/>
              <a:t>31/03/2020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6C00E9-9D76-44F2-BAC0-0F82B56AA3A6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7682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sz="2800" b="1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00B050"/>
                </a:solidFill>
              </a:rPr>
              <a:t>HOÏC PHAÀN</a:t>
            </a:r>
            <a:r>
              <a:rPr lang="en-US" sz="2500" i="1">
                <a:solidFill>
                  <a:srgbClr val="00B050"/>
                </a:solidFill>
              </a:rPr>
              <a:t>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85720" y="3571876"/>
          <a:ext cx="8715436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42844" y="0"/>
            <a:ext cx="8858312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CÁC LINH KIỆN BÁN DẪN </a:t>
            </a:r>
          </a:p>
          <a:p>
            <a:pPr algn="ctr"/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 SUẤT</a:t>
            </a:r>
            <a:endParaRPr lang="vi-VN" sz="3600"/>
          </a:p>
        </p:txBody>
      </p:sp>
      <p:sp>
        <p:nvSpPr>
          <p:cNvPr id="30" name="TextBox 29"/>
          <p:cNvSpPr txBox="1"/>
          <p:nvPr/>
        </p:nvSpPr>
        <p:spPr>
          <a:xfrm>
            <a:off x="214282" y="1285860"/>
            <a:ext cx="85725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1.1/ </a:t>
            </a:r>
            <a:r>
              <a:rPr lang="en-US" sz="3600" b="1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Diode công suất và ứng dụng</a:t>
            </a:r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1.1.1- </a:t>
            </a:r>
            <a:r>
              <a:rPr lang="en-US" sz="3200" b="1" u="sng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Tổng quan về diode</a:t>
            </a:r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1.1.1.1)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Cấu tạo - Ký hiệu – Điều kiện phân cực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Cấu tạo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20" name="Picture 1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429000"/>
            <a:ext cx="5786478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84825" y="2296818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Rectangle 7"/>
          <p:cNvSpPr/>
          <p:nvPr/>
        </p:nvSpPr>
        <p:spPr>
          <a:xfrm>
            <a:off x="142844" y="142852"/>
            <a:ext cx="87154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Diode </a:t>
            </a:r>
            <a:r>
              <a:rPr lang="en-US" sz="32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goàm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lôùp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baùn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daãn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loaïi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P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vaø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N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gheùp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laïi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vôùi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nhau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Ñieän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cöïc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noái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vôùi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baùn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daãn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P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goïi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laø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an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ode,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ñieän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cöïc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noái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vôùi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baùn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daãn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N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goïi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laø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kathode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.</a:t>
            </a:r>
            <a:endParaRPr lang="fr-FR" sz="3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C:\Users\VC\Desktop\KIHIEUDIOD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217" y="3125637"/>
            <a:ext cx="4242888" cy="181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VC\Desktop\DIO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7499" y="4365104"/>
            <a:ext cx="3714279" cy="206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ChangeArrowheads="1"/>
          </p:cNvSpPr>
          <p:nvPr/>
        </p:nvSpPr>
        <p:spPr bwMode="auto">
          <a:xfrm>
            <a:off x="285720" y="785794"/>
            <a:ext cx="86868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257300" lvl="2" indent="-342900" algn="just">
              <a:spcBef>
                <a:spcPct val="20000"/>
              </a:spcBef>
            </a:pPr>
            <a:r>
              <a:rPr lang="en-US" sz="3200" b="1" i="1" u="sng" smtClean="0">
                <a:latin typeface="VNI-Times" pitchFamily="2" charset="0"/>
              </a:rPr>
              <a:t>Phaân </a:t>
            </a:r>
            <a:r>
              <a:rPr lang="en-US" sz="3200" b="1" i="1" u="sng">
                <a:latin typeface="VNI-Times" pitchFamily="2" charset="0"/>
              </a:rPr>
              <a:t>cöïc </a:t>
            </a:r>
            <a:r>
              <a:rPr lang="en-US" sz="3200" b="1" i="1" u="sng" smtClean="0">
                <a:latin typeface="VNI-Times" pitchFamily="2" charset="0"/>
              </a:rPr>
              <a:t>ngöôïc</a:t>
            </a:r>
            <a:r>
              <a:rPr lang="en-US" sz="3200" b="1" smtClean="0">
                <a:latin typeface="VNI-Times" pitchFamily="2" charset="0"/>
              </a:rPr>
              <a:t>: </a:t>
            </a:r>
            <a:endParaRPr lang="en-US" sz="3200" b="1">
              <a:latin typeface="VNI-Times" pitchFamily="2" charset="0"/>
            </a:endParaRPr>
          </a:p>
        </p:txBody>
      </p:sp>
      <p:graphicFrame>
        <p:nvGraphicFramePr>
          <p:cNvPr id="8195" name="Object 1"/>
          <p:cNvGraphicFramePr>
            <a:graphicFrameLocks noChangeAspect="1"/>
          </p:cNvGraphicFramePr>
          <p:nvPr/>
        </p:nvGraphicFramePr>
        <p:xfrm>
          <a:off x="368755" y="1571612"/>
          <a:ext cx="8433387" cy="3429024"/>
        </p:xfrm>
        <a:graphic>
          <a:graphicData uri="http://schemas.openxmlformats.org/presentationml/2006/ole">
            <p:oleObj spid="_x0000_s43015" name="Visio" r:id="rId4" imgW="4333037" imgH="1761439" progId="">
              <p:embed/>
            </p:oleObj>
          </a:graphicData>
        </a:graphic>
      </p:graphicFrame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214282" y="5143512"/>
            <a:ext cx="8547102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>
                <a:latin typeface="VNI-Times" pitchFamily="2" charset="0"/>
              </a:rPr>
              <a:t>Cöïc aâm cuûa nguoàn vaøo chaân </a:t>
            </a:r>
            <a:r>
              <a:rPr lang="en-US" sz="3200" smtClean="0">
                <a:solidFill>
                  <a:srgbClr val="FF0000"/>
                </a:solidFill>
                <a:latin typeface="VNI-Times" pitchFamily="2" charset="0"/>
              </a:rPr>
              <a:t>P</a:t>
            </a:r>
            <a:endParaRPr lang="en-US" sz="3200">
              <a:latin typeface="VNI-Times" pitchFamily="2" charset="0"/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smtClean="0">
                <a:latin typeface="VNI-Times" pitchFamily="2" charset="0"/>
              </a:rPr>
              <a:t>Cöïc döông </a:t>
            </a:r>
            <a:r>
              <a:rPr lang="en-US" sz="3200">
                <a:latin typeface="VNI-Times" pitchFamily="2" charset="0"/>
              </a:rPr>
              <a:t>cuûa nguoàn vaøo chaân </a:t>
            </a:r>
            <a:r>
              <a:rPr lang="en-US" sz="3200" smtClean="0">
                <a:solidFill>
                  <a:srgbClr val="FF0000"/>
                </a:solidFill>
                <a:latin typeface="VNI-Times" pitchFamily="2" charset="0"/>
              </a:rPr>
              <a:t>N</a:t>
            </a:r>
            <a:r>
              <a:rPr lang="en-US" sz="3200" smtClean="0">
                <a:latin typeface="VNI-Times" pitchFamily="2" charset="0"/>
              </a:rPr>
              <a:t> </a:t>
            </a:r>
            <a:endParaRPr lang="en-US" sz="3200">
              <a:latin typeface="VNI-Times" pitchFamily="2" charset="0"/>
            </a:endParaRPr>
          </a:p>
        </p:txBody>
      </p:sp>
      <p:sp>
        <p:nvSpPr>
          <p:cNvPr id="5" name="Rectangle 61"/>
          <p:cNvSpPr>
            <a:spLocks noChangeArrowheads="1"/>
          </p:cNvSpPr>
          <p:nvPr/>
        </p:nvSpPr>
        <p:spPr bwMode="auto">
          <a:xfrm>
            <a:off x="142844" y="142852"/>
            <a:ext cx="87154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200" b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*</a:t>
            </a:r>
            <a:r>
              <a:rPr lang="en-US" sz="2800" b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Điều kiện phân cực</a:t>
            </a:r>
            <a:r>
              <a:rPr lang="en-US" sz="3200" b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NI-Times" pitchFamily="2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99107" y="620688"/>
            <a:ext cx="82296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smtClean="0">
                <a:latin typeface="VNI-Times" pitchFamily="2" charset="0"/>
              </a:rPr>
              <a:t>Điện </a:t>
            </a:r>
            <a:r>
              <a:rPr lang="en-US" sz="3200" dirty="0" err="1">
                <a:latin typeface="VNI-Times" pitchFamily="2" charset="0"/>
              </a:rPr>
              <a:t>tích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aâm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huùt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P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tích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döông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huùt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N </a:t>
            </a:r>
            <a:r>
              <a:rPr lang="en-US" sz="3200" dirty="0" err="1">
                <a:latin typeface="VNI-Times" pitchFamily="2" charset="0"/>
              </a:rPr>
              <a:t>laøm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hai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beân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moái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caøng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xa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nhau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hôn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neân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töôïng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taùi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hôïp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giöõa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b="1" i="1" dirty="0" err="1">
                <a:latin typeface="VNI-Times" pitchFamily="2" charset="0"/>
              </a:rPr>
              <a:t>caøng</a:t>
            </a:r>
            <a:r>
              <a:rPr lang="en-US" sz="3200" b="1" i="1" dirty="0">
                <a:latin typeface="VNI-Times" pitchFamily="2" charset="0"/>
              </a:rPr>
              <a:t> </a:t>
            </a:r>
            <a:r>
              <a:rPr lang="en-US" sz="3200" b="1" i="1" dirty="0" err="1">
                <a:latin typeface="VNI-Times" pitchFamily="2" charset="0"/>
              </a:rPr>
              <a:t>khoù</a:t>
            </a:r>
            <a:r>
              <a:rPr lang="en-US" sz="3200" b="1" i="1" dirty="0">
                <a:latin typeface="VNI-Times" pitchFamily="2" charset="0"/>
              </a:rPr>
              <a:t> </a:t>
            </a:r>
            <a:r>
              <a:rPr lang="en-US" sz="3200" b="1" i="1" dirty="0" err="1">
                <a:latin typeface="VNI-Times" pitchFamily="2" charset="0"/>
              </a:rPr>
              <a:t>khaên</a:t>
            </a:r>
            <a:r>
              <a:rPr lang="en-US" sz="3200" b="1" i="1" dirty="0">
                <a:latin typeface="VNI-Times" pitchFamily="2" charset="0"/>
              </a:rPr>
              <a:t>. 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299107" y="3933056"/>
            <a:ext cx="853440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latin typeface="VNI-Times" pitchFamily="2" charset="0"/>
              </a:rPr>
              <a:t>Tuy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nhieân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tröôøng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hôïp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naøy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vaãn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coù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moät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doøng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raát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nhoû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>
                <a:latin typeface="VNI-Times" pitchFamily="2" charset="0"/>
              </a:rPr>
              <a:t>qua </a:t>
            </a:r>
            <a:r>
              <a:rPr lang="en-US" sz="3200" smtClean="0">
                <a:latin typeface="VNI-Times" pitchFamily="2" charset="0"/>
              </a:rPr>
              <a:t>diode </a:t>
            </a:r>
            <a:r>
              <a:rPr lang="en-US" sz="3200" dirty="0" err="1">
                <a:latin typeface="VNI-Times" pitchFamily="2" charset="0"/>
              </a:rPr>
              <a:t>töø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N sang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P </a:t>
            </a:r>
            <a:r>
              <a:rPr lang="en-US" sz="3200" dirty="0" err="1">
                <a:latin typeface="VNI-Times" pitchFamily="2" charset="0"/>
              </a:rPr>
              <a:t>goïi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doøng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ræ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trò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soá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khoaûng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nA.</a:t>
            </a:r>
            <a:r>
              <a:rPr lang="en-US" sz="3200" dirty="0">
                <a:latin typeface="VNI-Times" pitchFamily="2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1"/>
          <p:cNvGraphicFramePr>
            <a:graphicFrameLocks noChangeAspect="1"/>
          </p:cNvGraphicFramePr>
          <p:nvPr/>
        </p:nvGraphicFramePr>
        <p:xfrm>
          <a:off x="357158" y="1428736"/>
          <a:ext cx="8459438" cy="3571900"/>
        </p:xfrm>
        <a:graphic>
          <a:graphicData uri="http://schemas.openxmlformats.org/presentationml/2006/ole">
            <p:oleObj spid="_x0000_s45063" name="Visio" r:id="rId4" imgW="4171188" imgH="1761439" progId="">
              <p:embed/>
            </p:oleObj>
          </a:graphicData>
        </a:graphic>
      </p:graphicFrame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890588" y="533400"/>
            <a:ext cx="7467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 u="sng" smtClean="0">
                <a:latin typeface="VNI-Times" pitchFamily="2" charset="0"/>
              </a:rPr>
              <a:t>Phaân </a:t>
            </a:r>
            <a:r>
              <a:rPr lang="en-US" sz="3200" b="1" i="1" u="sng">
                <a:latin typeface="VNI-Times" pitchFamily="2" charset="0"/>
              </a:rPr>
              <a:t>cöïc </a:t>
            </a:r>
            <a:r>
              <a:rPr lang="en-US" sz="3200" b="1" i="1" u="sng" smtClean="0">
                <a:latin typeface="VNI-Times" pitchFamily="2" charset="0"/>
              </a:rPr>
              <a:t>thuaän</a:t>
            </a:r>
            <a:r>
              <a:rPr lang="en-US" sz="3200" b="1" i="1" smtClean="0">
                <a:latin typeface="VNI-Times" pitchFamily="2" charset="0"/>
              </a:rPr>
              <a:t>:</a:t>
            </a:r>
            <a:r>
              <a:rPr lang="en-US" sz="3200" b="1" smtClean="0">
                <a:latin typeface="VNI-Times" pitchFamily="2" charset="0"/>
              </a:rPr>
              <a:t> </a:t>
            </a:r>
            <a:endParaRPr lang="en-US" sz="3200" b="1">
              <a:latin typeface="VNI-Times" pitchFamily="2" charset="0"/>
            </a:endParaRP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642910" y="5286388"/>
            <a:ext cx="7826375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latin typeface="VNI-Times" pitchFamily="2" charset="0"/>
              </a:rPr>
              <a:t>Cöïc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döông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vaøo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chaân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VNI-Times" pitchFamily="2" charset="0"/>
              </a:rPr>
              <a:t>P</a:t>
            </a:r>
            <a:r>
              <a:rPr lang="en-US" sz="3200" dirty="0">
                <a:latin typeface="VNI-Times" pitchFamily="2" charset="0"/>
              </a:rPr>
              <a:t> 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latin typeface="VNI-Times" pitchFamily="2" charset="0"/>
              </a:rPr>
              <a:t>Cöïc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aâm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vaøo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chaân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VNI-Times" pitchFamily="2" charset="0"/>
              </a:rPr>
              <a:t>N</a:t>
            </a:r>
            <a:r>
              <a:rPr lang="en-US" sz="3200" dirty="0">
                <a:latin typeface="VNI-Times" pitchFamily="2" charset="0"/>
              </a:rPr>
              <a:t> 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ChangeArrowheads="1"/>
          </p:cNvSpPr>
          <p:nvPr/>
        </p:nvSpPr>
        <p:spPr bwMode="auto">
          <a:xfrm>
            <a:off x="214282" y="214290"/>
            <a:ext cx="868680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tích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döông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ñaåy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P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tích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aâm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ñaåy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trong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N </a:t>
            </a:r>
            <a:r>
              <a:rPr lang="en-US" sz="3200" dirty="0" err="1">
                <a:latin typeface="VNI-Times" pitchFamily="2" charset="0"/>
              </a:rPr>
              <a:t>laøm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cho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laïi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gaàn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moái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hôn</a:t>
            </a:r>
            <a:r>
              <a:rPr lang="en-US" sz="3200" dirty="0" smtClean="0">
                <a:latin typeface="VNI-Times" pitchFamily="2" charset="0"/>
              </a:rPr>
              <a:t>,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khi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ñaåy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tónh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ñuû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lôùn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thì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töø</a:t>
            </a:r>
            <a:r>
              <a:rPr lang="en-US" sz="3200" dirty="0">
                <a:latin typeface="VNI-Times" pitchFamily="2" charset="0"/>
              </a:rPr>
              <a:t> N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sang </a:t>
            </a:r>
            <a:r>
              <a:rPr lang="en-US" sz="3200" dirty="0" err="1">
                <a:latin typeface="VNI-Times" pitchFamily="2" charset="0"/>
              </a:rPr>
              <a:t>moái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noái</a:t>
            </a:r>
            <a:r>
              <a:rPr lang="en-US" sz="3200" dirty="0">
                <a:latin typeface="VNI-Times" pitchFamily="2" charset="0"/>
              </a:rPr>
              <a:t> qua P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taùi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hôïp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vôùi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troáng</a:t>
            </a:r>
            <a:r>
              <a:rPr lang="en-US" sz="3200" dirty="0" smtClean="0">
                <a:latin typeface="VNI-Times" pitchFamily="2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3200" dirty="0" err="1" smtClean="0">
                <a:latin typeface="VNI-Times" pitchFamily="2" charset="0"/>
              </a:rPr>
              <a:t>i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caùch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khaùc</a:t>
            </a:r>
            <a:r>
              <a:rPr lang="en-US" sz="3200" dirty="0" smtClean="0">
                <a:latin typeface="VNI-Times" pitchFamily="2" charset="0"/>
              </a:rPr>
              <a:t>, </a:t>
            </a:r>
            <a:r>
              <a:rPr lang="en-US" sz="3200" dirty="0" err="1" smtClean="0">
                <a:latin typeface="VNI-Times" pitchFamily="2" charset="0"/>
              </a:rPr>
              <a:t>sẽ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coù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doøng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ñieän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ñi</a:t>
            </a:r>
            <a:r>
              <a:rPr lang="en-US" sz="3200" dirty="0" smtClean="0">
                <a:latin typeface="VNI-Times" pitchFamily="2" charset="0"/>
              </a:rPr>
              <a:t> qua diode </a:t>
            </a:r>
            <a:r>
              <a:rPr lang="en-US" sz="3200" dirty="0" err="1" smtClean="0">
                <a:latin typeface="VNI-Times" pitchFamily="2" charset="0"/>
              </a:rPr>
              <a:t>theo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chieàu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töø</a:t>
            </a:r>
            <a:r>
              <a:rPr lang="en-US" sz="3200" dirty="0" smtClean="0">
                <a:latin typeface="VNI-Times" pitchFamily="2" charset="0"/>
              </a:rPr>
              <a:t> P sang N.</a:t>
            </a:r>
            <a:endParaRPr lang="en-US" sz="3200" dirty="0">
              <a:latin typeface="VNI-Times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278" y="4509120"/>
            <a:ext cx="8286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Tóm</a:t>
            </a:r>
            <a:r>
              <a:rPr lang="en-US" sz="32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0,6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0,7V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Si)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0,2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0,4V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Ge)</a:t>
            </a: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395536" y="908720"/>
            <a:ext cx="8229600" cy="5214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" eaLnBrk="1" hangingPunct="1">
              <a:spcBef>
                <a:spcPct val="20000"/>
              </a:spcBef>
              <a:defRPr/>
            </a:pPr>
            <a:r>
              <a:rPr lang="en-US" sz="3200" b="1" dirty="0" smtClean="0">
                <a:latin typeface="VNI-Times" pitchFamily="2" charset="0"/>
              </a:rPr>
              <a:t>1.1.1.2)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1" u="sng" dirty="0" err="1" smtClean="0">
                <a:latin typeface="VNI-Times" pitchFamily="2" charset="0"/>
              </a:rPr>
              <a:t>hoâng</a:t>
            </a:r>
            <a:r>
              <a:rPr lang="en-US" sz="3200" b="1" u="sng" dirty="0" smtClean="0">
                <a:latin typeface="VNI-Times" pitchFamily="2" charset="0"/>
              </a:rPr>
              <a:t> </a:t>
            </a:r>
            <a:r>
              <a:rPr lang="en-US" sz="3200" b="1" u="sng" dirty="0" err="1">
                <a:latin typeface="VNI-Times" pitchFamily="2" charset="0"/>
              </a:rPr>
              <a:t>soá</a:t>
            </a:r>
            <a:r>
              <a:rPr lang="en-US" sz="3200" b="1" u="sng" dirty="0">
                <a:latin typeface="VNI-Times" pitchFamily="2" charset="0"/>
              </a:rPr>
              <a:t> </a:t>
            </a:r>
            <a:r>
              <a:rPr lang="en-US" sz="3200" b="1" u="sng" dirty="0" err="1">
                <a:latin typeface="VNI-Times" pitchFamily="2" charset="0"/>
              </a:rPr>
              <a:t>kyõ</a:t>
            </a:r>
            <a:r>
              <a:rPr lang="en-US" sz="3200" b="1" u="sng" dirty="0">
                <a:latin typeface="VNI-Times" pitchFamily="2" charset="0"/>
              </a:rPr>
              <a:t> </a:t>
            </a:r>
            <a:r>
              <a:rPr lang="en-US" sz="3200" b="1" u="sng" dirty="0" err="1">
                <a:latin typeface="VNI-Times" pitchFamily="2" charset="0"/>
              </a:rPr>
              <a:t>thuaät</a:t>
            </a:r>
            <a:r>
              <a:rPr lang="en-US" sz="3200" b="1" u="sng" dirty="0">
                <a:latin typeface="VNI-Times" pitchFamily="2" charset="0"/>
              </a:rPr>
              <a:t> </a:t>
            </a:r>
            <a:r>
              <a:rPr lang="en-US" sz="3200" b="1" u="sng" dirty="0" err="1">
                <a:latin typeface="VNI-Times" pitchFamily="2" charset="0"/>
              </a:rPr>
              <a:t>của</a:t>
            </a:r>
            <a:r>
              <a:rPr lang="en-US" sz="3200" b="1" u="sng" dirty="0">
                <a:latin typeface="VNI-Times" pitchFamily="2" charset="0"/>
              </a:rPr>
              <a:t> diode </a:t>
            </a:r>
            <a:r>
              <a:rPr lang="en-US" sz="3200" b="1" dirty="0" smtClean="0">
                <a:latin typeface="VNI-Times" pitchFamily="2" charset="0"/>
              </a:rPr>
              <a:t>:</a:t>
            </a:r>
            <a:endParaRPr lang="en-US" sz="3200" b="1" dirty="0">
              <a:latin typeface="VNI-Times" pitchFamily="2" charset="0"/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latin typeface="VNI-Times" pitchFamily="2" charset="0"/>
              </a:rPr>
              <a:t>Moät</a:t>
            </a:r>
            <a:r>
              <a:rPr lang="en-US" sz="3200" dirty="0">
                <a:latin typeface="VNI-Times" pitchFamily="2" charset="0"/>
              </a:rPr>
              <a:t> diode </a:t>
            </a:r>
            <a:r>
              <a:rPr lang="en-US" sz="3200" dirty="0" err="1">
                <a:latin typeface="VNI-Times" pitchFamily="2" charset="0"/>
              </a:rPr>
              <a:t>coù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caùc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thoâng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soá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kyõ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thuaät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caàn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bieát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khi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söû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duïng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laø</a:t>
            </a:r>
            <a:r>
              <a:rPr lang="en-US" sz="3200" dirty="0">
                <a:latin typeface="VNI-Times" pitchFamily="2" charset="0"/>
              </a:rPr>
              <a:t>:</a:t>
            </a: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 dirty="0">
                <a:latin typeface="VNI-Times" pitchFamily="2" charset="0"/>
              </a:rPr>
              <a:t>- </a:t>
            </a:r>
            <a:r>
              <a:rPr lang="en-US" sz="3200" dirty="0" err="1">
                <a:latin typeface="VNI-Times" pitchFamily="2" charset="0"/>
              </a:rPr>
              <a:t>Chaát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baùn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daãn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cheá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taïo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ñeå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coù</a:t>
            </a:r>
            <a:r>
              <a:rPr lang="en-US" sz="3200" dirty="0" smtClean="0">
                <a:latin typeface="VNI-Times" pitchFamily="2" charset="0"/>
              </a:rPr>
              <a:t> V</a:t>
            </a:r>
            <a:r>
              <a:rPr lang="en-US" sz="3200" dirty="0" smtClean="0">
                <a:latin typeface="VNI-Times" pitchFamily="2" charset="0"/>
                <a:sym typeface="Symbol" pitchFamily="18" charset="2"/>
              </a:rPr>
              <a:t> (</a:t>
            </a:r>
            <a:r>
              <a:rPr lang="en-US" sz="3200" dirty="0" err="1" smtClean="0">
                <a:latin typeface="VNI-Times" pitchFamily="2" charset="0"/>
                <a:sym typeface="Symbol" pitchFamily="18" charset="2"/>
              </a:rPr>
              <a:t>ngưỡng</a:t>
            </a:r>
            <a:r>
              <a:rPr lang="en-US" sz="3200" dirty="0" smtClean="0">
                <a:latin typeface="VNI-Times" pitchFamily="2" charset="0"/>
                <a:sym typeface="Symbol" pitchFamily="18" charset="2"/>
              </a:rPr>
              <a:t> </a:t>
            </a:r>
            <a:r>
              <a:rPr lang="en-US" sz="3200" dirty="0" err="1" smtClean="0">
                <a:latin typeface="VNI-Times" pitchFamily="2" charset="0"/>
                <a:sym typeface="Symbol" pitchFamily="18" charset="2"/>
              </a:rPr>
              <a:t>dẫn</a:t>
            </a:r>
            <a:r>
              <a:rPr lang="en-US" sz="3200" dirty="0" smtClean="0">
                <a:latin typeface="VNI-Times" pitchFamily="2" charset="0"/>
                <a:sym typeface="Symbol" pitchFamily="18" charset="2"/>
              </a:rPr>
              <a:t> </a:t>
            </a:r>
            <a:r>
              <a:rPr lang="en-US" sz="3200" dirty="0" err="1" smtClean="0">
                <a:latin typeface="VNI-Times" pitchFamily="2" charset="0"/>
                <a:sym typeface="Symbol" pitchFamily="18" charset="2"/>
              </a:rPr>
              <a:t>của</a:t>
            </a:r>
            <a:r>
              <a:rPr lang="en-US" sz="3200" dirty="0" smtClean="0">
                <a:latin typeface="VNI-Times" pitchFamily="2" charset="0"/>
                <a:sym typeface="Symbol" pitchFamily="18" charset="2"/>
              </a:rPr>
              <a:t> diode)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V</a:t>
            </a:r>
            <a:r>
              <a:rPr lang="en-US" sz="3200" baseline="-25000" dirty="0" err="1" smtClean="0">
                <a:latin typeface="VNI-Times" pitchFamily="2" charset="0"/>
              </a:rPr>
              <a:t>Dmax</a:t>
            </a:r>
            <a:r>
              <a:rPr lang="en-US" sz="3200" dirty="0" smtClean="0">
                <a:latin typeface="VNI-Times" pitchFamily="2" charset="0"/>
              </a:rPr>
              <a:t> (</a:t>
            </a:r>
            <a:r>
              <a:rPr lang="en-US" sz="3200" dirty="0" err="1" smtClean="0">
                <a:latin typeface="VNI-Times" pitchFamily="2" charset="0"/>
              </a:rPr>
              <a:t>đ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iện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baseline="-25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 dirty="0">
                <a:latin typeface="VNI-Times" pitchFamily="2" charset="0"/>
              </a:rPr>
              <a:t>- </a:t>
            </a:r>
            <a:r>
              <a:rPr lang="en-US" sz="3200" dirty="0" err="1">
                <a:latin typeface="VNI-Times" pitchFamily="2" charset="0"/>
              </a:rPr>
              <a:t>Doøng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thuaän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ñaïi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I</a:t>
            </a:r>
            <a:r>
              <a:rPr lang="en-US" sz="3200" baseline="-25000" dirty="0" err="1">
                <a:latin typeface="VNI-Times" pitchFamily="2" charset="0"/>
              </a:rPr>
              <a:t>Fmax</a:t>
            </a:r>
            <a:endParaRPr lang="en-US" sz="3200" baseline="-25000" dirty="0">
              <a:latin typeface="VNI-Times" pitchFamily="2" charset="0"/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 dirty="0">
                <a:latin typeface="VNI-Times" pitchFamily="2" charset="0"/>
              </a:rPr>
              <a:t>- </a:t>
            </a:r>
            <a:r>
              <a:rPr lang="en-US" sz="3200" dirty="0" err="1">
                <a:latin typeface="VNI-Times" pitchFamily="2" charset="0"/>
              </a:rPr>
              <a:t>Doøng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baõo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hoøa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nghòch</a:t>
            </a:r>
            <a:r>
              <a:rPr lang="en-US" sz="3200" dirty="0">
                <a:latin typeface="VNI-Times" pitchFamily="2" charset="0"/>
              </a:rPr>
              <a:t> I</a:t>
            </a:r>
            <a:r>
              <a:rPr lang="en-US" sz="3200" baseline="-25000" dirty="0">
                <a:latin typeface="VNI-Times" pitchFamily="2" charset="0"/>
              </a:rPr>
              <a:t>S</a:t>
            </a: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 dirty="0">
                <a:latin typeface="VNI-Times" pitchFamily="2" charset="0"/>
              </a:rPr>
              <a:t>-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aùp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nghòch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ñaïi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</a:t>
            </a:r>
            <a:r>
              <a:rPr lang="en-US" sz="3200" baseline="-25000" dirty="0" err="1">
                <a:latin typeface="VNI-Times" pitchFamily="2" charset="0"/>
              </a:rPr>
              <a:t>Rmax</a:t>
            </a:r>
            <a:endParaRPr lang="en-US" sz="3200" baseline="-25000" dirty="0">
              <a:latin typeface="VNI-Times" pitchFamily="2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642910" y="1142984"/>
            <a:ext cx="7889530" cy="5572164"/>
            <a:chOff x="3060" y="4443"/>
            <a:chExt cx="5760" cy="3781"/>
          </a:xfrm>
        </p:grpSpPr>
        <p:sp>
          <p:nvSpPr>
            <p:cNvPr id="15363" name="Line 3"/>
            <p:cNvSpPr>
              <a:spLocks noChangeShapeType="1"/>
            </p:cNvSpPr>
            <p:nvPr/>
          </p:nvSpPr>
          <p:spPr bwMode="auto">
            <a:xfrm rot="-10800000">
              <a:off x="3689" y="4444"/>
              <a:ext cx="1" cy="37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4" name="Line 4"/>
            <p:cNvSpPr>
              <a:spLocks noChangeShapeType="1"/>
            </p:cNvSpPr>
            <p:nvPr/>
          </p:nvSpPr>
          <p:spPr bwMode="auto">
            <a:xfrm>
              <a:off x="3420" y="5523"/>
              <a:ext cx="54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5" name="Line 5"/>
            <p:cNvSpPr>
              <a:spLocks noChangeShapeType="1"/>
            </p:cNvSpPr>
            <p:nvPr/>
          </p:nvSpPr>
          <p:spPr bwMode="auto">
            <a:xfrm>
              <a:off x="3420" y="6963"/>
              <a:ext cx="54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6" name="Freeform 6"/>
            <p:cNvSpPr>
              <a:spLocks/>
            </p:cNvSpPr>
            <p:nvPr/>
          </p:nvSpPr>
          <p:spPr bwMode="auto">
            <a:xfrm>
              <a:off x="3600" y="4953"/>
              <a:ext cx="5220" cy="1110"/>
            </a:xfrm>
            <a:custGeom>
              <a:avLst/>
              <a:gdLst/>
              <a:ahLst/>
              <a:cxnLst>
                <a:cxn ang="0">
                  <a:pos x="0" y="1110"/>
                </a:cxn>
                <a:cxn ang="0">
                  <a:pos x="720" y="930"/>
                </a:cxn>
                <a:cxn ang="0">
                  <a:pos x="1080" y="570"/>
                </a:cxn>
                <a:cxn ang="0">
                  <a:pos x="1440" y="210"/>
                </a:cxn>
                <a:cxn ang="0">
                  <a:pos x="1800" y="30"/>
                </a:cxn>
                <a:cxn ang="0">
                  <a:pos x="1980" y="30"/>
                </a:cxn>
                <a:cxn ang="0">
                  <a:pos x="1980" y="210"/>
                </a:cxn>
                <a:cxn ang="0">
                  <a:pos x="1980" y="390"/>
                </a:cxn>
                <a:cxn ang="0">
                  <a:pos x="2340" y="390"/>
                </a:cxn>
                <a:cxn ang="0">
                  <a:pos x="3960" y="390"/>
                </a:cxn>
                <a:cxn ang="0">
                  <a:pos x="4320" y="570"/>
                </a:cxn>
                <a:cxn ang="0">
                  <a:pos x="4500" y="750"/>
                </a:cxn>
                <a:cxn ang="0">
                  <a:pos x="4680" y="930"/>
                </a:cxn>
                <a:cxn ang="0">
                  <a:pos x="5220" y="930"/>
                </a:cxn>
              </a:cxnLst>
              <a:rect l="0" t="0" r="r" b="b"/>
              <a:pathLst>
                <a:path w="5220" h="1110">
                  <a:moveTo>
                    <a:pt x="0" y="1110"/>
                  </a:moveTo>
                  <a:cubicBezTo>
                    <a:pt x="270" y="1065"/>
                    <a:pt x="540" y="1020"/>
                    <a:pt x="720" y="930"/>
                  </a:cubicBezTo>
                  <a:cubicBezTo>
                    <a:pt x="900" y="840"/>
                    <a:pt x="960" y="690"/>
                    <a:pt x="1080" y="570"/>
                  </a:cubicBezTo>
                  <a:cubicBezTo>
                    <a:pt x="1200" y="450"/>
                    <a:pt x="1320" y="300"/>
                    <a:pt x="1440" y="210"/>
                  </a:cubicBezTo>
                  <a:cubicBezTo>
                    <a:pt x="1560" y="120"/>
                    <a:pt x="1710" y="60"/>
                    <a:pt x="1800" y="30"/>
                  </a:cubicBezTo>
                  <a:cubicBezTo>
                    <a:pt x="1890" y="0"/>
                    <a:pt x="1950" y="0"/>
                    <a:pt x="1980" y="30"/>
                  </a:cubicBezTo>
                  <a:cubicBezTo>
                    <a:pt x="2010" y="60"/>
                    <a:pt x="1980" y="150"/>
                    <a:pt x="1980" y="210"/>
                  </a:cubicBezTo>
                  <a:cubicBezTo>
                    <a:pt x="1980" y="270"/>
                    <a:pt x="1920" y="360"/>
                    <a:pt x="1980" y="390"/>
                  </a:cubicBezTo>
                  <a:cubicBezTo>
                    <a:pt x="2040" y="420"/>
                    <a:pt x="2010" y="390"/>
                    <a:pt x="2340" y="390"/>
                  </a:cubicBezTo>
                  <a:cubicBezTo>
                    <a:pt x="2670" y="390"/>
                    <a:pt x="3630" y="360"/>
                    <a:pt x="3960" y="390"/>
                  </a:cubicBezTo>
                  <a:cubicBezTo>
                    <a:pt x="4290" y="420"/>
                    <a:pt x="4230" y="510"/>
                    <a:pt x="4320" y="570"/>
                  </a:cubicBezTo>
                  <a:cubicBezTo>
                    <a:pt x="4410" y="630"/>
                    <a:pt x="4440" y="690"/>
                    <a:pt x="4500" y="750"/>
                  </a:cubicBezTo>
                  <a:cubicBezTo>
                    <a:pt x="4560" y="810"/>
                    <a:pt x="4560" y="900"/>
                    <a:pt x="4680" y="930"/>
                  </a:cubicBezTo>
                  <a:cubicBezTo>
                    <a:pt x="4800" y="960"/>
                    <a:pt x="5130" y="930"/>
                    <a:pt x="5220" y="93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7" name="Line 7"/>
            <p:cNvSpPr>
              <a:spLocks noChangeShapeType="1"/>
            </p:cNvSpPr>
            <p:nvPr/>
          </p:nvSpPr>
          <p:spPr bwMode="auto">
            <a:xfrm>
              <a:off x="4320" y="5523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8" name="Line 8"/>
            <p:cNvSpPr>
              <a:spLocks noChangeShapeType="1"/>
            </p:cNvSpPr>
            <p:nvPr/>
          </p:nvSpPr>
          <p:spPr bwMode="auto">
            <a:xfrm>
              <a:off x="4500" y="5703"/>
              <a:ext cx="0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9" name="Line 9"/>
            <p:cNvSpPr>
              <a:spLocks noChangeShapeType="1"/>
            </p:cNvSpPr>
            <p:nvPr/>
          </p:nvSpPr>
          <p:spPr bwMode="auto">
            <a:xfrm>
              <a:off x="5550" y="5343"/>
              <a:ext cx="1" cy="16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0" name="Line 10"/>
            <p:cNvSpPr>
              <a:spLocks noChangeShapeType="1"/>
            </p:cNvSpPr>
            <p:nvPr/>
          </p:nvSpPr>
          <p:spPr bwMode="auto">
            <a:xfrm>
              <a:off x="7200" y="5343"/>
              <a:ext cx="0" cy="16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1" name="Line 11"/>
            <p:cNvSpPr>
              <a:spLocks noChangeShapeType="1"/>
            </p:cNvSpPr>
            <p:nvPr/>
          </p:nvSpPr>
          <p:spPr bwMode="auto">
            <a:xfrm>
              <a:off x="7860" y="5523"/>
              <a:ext cx="1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2" name="Line 12"/>
            <p:cNvSpPr>
              <a:spLocks noChangeShapeType="1"/>
            </p:cNvSpPr>
            <p:nvPr/>
          </p:nvSpPr>
          <p:spPr bwMode="auto">
            <a:xfrm>
              <a:off x="8325" y="5883"/>
              <a:ext cx="1" cy="10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3" name="Freeform 13"/>
            <p:cNvSpPr>
              <a:spLocks/>
            </p:cNvSpPr>
            <p:nvPr/>
          </p:nvSpPr>
          <p:spPr bwMode="auto">
            <a:xfrm>
              <a:off x="4320" y="6603"/>
              <a:ext cx="180" cy="360"/>
            </a:xfrm>
            <a:custGeom>
              <a:avLst/>
              <a:gdLst/>
              <a:ahLst/>
              <a:cxnLst>
                <a:cxn ang="0">
                  <a:pos x="0" y="360"/>
                </a:cxn>
                <a:cxn ang="0">
                  <a:pos x="180" y="0"/>
                </a:cxn>
              </a:cxnLst>
              <a:rect l="0" t="0" r="r" b="b"/>
              <a:pathLst>
                <a:path w="180" h="360">
                  <a:moveTo>
                    <a:pt x="0" y="360"/>
                  </a:moveTo>
                  <a:cubicBezTo>
                    <a:pt x="75" y="210"/>
                    <a:pt x="150" y="60"/>
                    <a:pt x="180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4" name="Freeform 14"/>
            <p:cNvSpPr>
              <a:spLocks/>
            </p:cNvSpPr>
            <p:nvPr/>
          </p:nvSpPr>
          <p:spPr bwMode="auto">
            <a:xfrm>
              <a:off x="4500" y="6603"/>
              <a:ext cx="2700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00" y="0"/>
                </a:cxn>
              </a:cxnLst>
              <a:rect l="0" t="0" r="r" b="b"/>
              <a:pathLst>
                <a:path w="2700" h="1">
                  <a:moveTo>
                    <a:pt x="0" y="0"/>
                  </a:moveTo>
                  <a:cubicBezTo>
                    <a:pt x="1125" y="0"/>
                    <a:pt x="2250" y="0"/>
                    <a:pt x="2700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5" name="Freeform 15"/>
            <p:cNvSpPr>
              <a:spLocks/>
            </p:cNvSpPr>
            <p:nvPr/>
          </p:nvSpPr>
          <p:spPr bwMode="auto">
            <a:xfrm>
              <a:off x="7200" y="6603"/>
              <a:ext cx="1080" cy="99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0" y="180"/>
                </a:cxn>
                <a:cxn ang="0">
                  <a:pos x="360" y="540"/>
                </a:cxn>
                <a:cxn ang="0">
                  <a:pos x="540" y="900"/>
                </a:cxn>
                <a:cxn ang="0">
                  <a:pos x="720" y="900"/>
                </a:cxn>
                <a:cxn ang="0">
                  <a:pos x="1080" y="360"/>
                </a:cxn>
              </a:cxnLst>
              <a:rect l="0" t="0" r="r" b="b"/>
              <a:pathLst>
                <a:path w="1080" h="990">
                  <a:moveTo>
                    <a:pt x="0" y="0"/>
                  </a:moveTo>
                  <a:cubicBezTo>
                    <a:pt x="60" y="45"/>
                    <a:pt x="120" y="90"/>
                    <a:pt x="180" y="180"/>
                  </a:cubicBezTo>
                  <a:cubicBezTo>
                    <a:pt x="240" y="270"/>
                    <a:pt x="300" y="420"/>
                    <a:pt x="360" y="540"/>
                  </a:cubicBezTo>
                  <a:cubicBezTo>
                    <a:pt x="420" y="660"/>
                    <a:pt x="480" y="840"/>
                    <a:pt x="540" y="900"/>
                  </a:cubicBezTo>
                  <a:cubicBezTo>
                    <a:pt x="600" y="960"/>
                    <a:pt x="630" y="990"/>
                    <a:pt x="720" y="900"/>
                  </a:cubicBezTo>
                  <a:cubicBezTo>
                    <a:pt x="810" y="810"/>
                    <a:pt x="1020" y="450"/>
                    <a:pt x="1080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6" name="Text Box 16"/>
            <p:cNvSpPr txBox="1">
              <a:spLocks noChangeArrowheads="1"/>
            </p:cNvSpPr>
            <p:nvPr/>
          </p:nvSpPr>
          <p:spPr bwMode="auto">
            <a:xfrm>
              <a:off x="3060" y="4443"/>
              <a:ext cx="72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U(t)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77" name="Text Box 17"/>
            <p:cNvSpPr txBox="1">
              <a:spLocks noChangeArrowheads="1"/>
            </p:cNvSpPr>
            <p:nvPr/>
          </p:nvSpPr>
          <p:spPr bwMode="auto">
            <a:xfrm>
              <a:off x="3060" y="5883"/>
              <a:ext cx="72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i(t)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78" name="Line 18"/>
            <p:cNvSpPr>
              <a:spLocks noChangeShapeType="1"/>
            </p:cNvSpPr>
            <p:nvPr/>
          </p:nvSpPr>
          <p:spPr bwMode="auto">
            <a:xfrm flipV="1">
              <a:off x="3690" y="6063"/>
              <a:ext cx="1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9" name="Line 19"/>
            <p:cNvSpPr>
              <a:spLocks noChangeShapeType="1"/>
            </p:cNvSpPr>
            <p:nvPr/>
          </p:nvSpPr>
          <p:spPr bwMode="auto">
            <a:xfrm>
              <a:off x="3660" y="7143"/>
              <a:ext cx="72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0" name="Line 20"/>
            <p:cNvSpPr>
              <a:spLocks noChangeShapeType="1"/>
            </p:cNvSpPr>
            <p:nvPr/>
          </p:nvSpPr>
          <p:spPr bwMode="auto">
            <a:xfrm>
              <a:off x="4320" y="7143"/>
              <a:ext cx="12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1" name="Line 21"/>
            <p:cNvSpPr>
              <a:spLocks noChangeShapeType="1"/>
            </p:cNvSpPr>
            <p:nvPr/>
          </p:nvSpPr>
          <p:spPr bwMode="auto">
            <a:xfrm>
              <a:off x="5580" y="7143"/>
              <a:ext cx="16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2" name="Line 22"/>
            <p:cNvSpPr>
              <a:spLocks noChangeShapeType="1"/>
            </p:cNvSpPr>
            <p:nvPr/>
          </p:nvSpPr>
          <p:spPr bwMode="auto">
            <a:xfrm>
              <a:off x="7170" y="7143"/>
              <a:ext cx="72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3" name="Line 23"/>
            <p:cNvSpPr>
              <a:spLocks noChangeShapeType="1"/>
            </p:cNvSpPr>
            <p:nvPr/>
          </p:nvSpPr>
          <p:spPr bwMode="auto">
            <a:xfrm>
              <a:off x="7860" y="7143"/>
              <a:ext cx="54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4" name="Text Box 24"/>
            <p:cNvSpPr txBox="1">
              <a:spLocks noChangeArrowheads="1"/>
            </p:cNvSpPr>
            <p:nvPr/>
          </p:nvSpPr>
          <p:spPr bwMode="auto">
            <a:xfrm>
              <a:off x="378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1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85" name="Text Box 25"/>
            <p:cNvSpPr txBox="1">
              <a:spLocks noChangeArrowheads="1"/>
            </p:cNvSpPr>
            <p:nvPr/>
          </p:nvSpPr>
          <p:spPr bwMode="auto">
            <a:xfrm>
              <a:off x="468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2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86" name="Text Box 26"/>
            <p:cNvSpPr txBox="1">
              <a:spLocks noChangeArrowheads="1"/>
            </p:cNvSpPr>
            <p:nvPr/>
          </p:nvSpPr>
          <p:spPr bwMode="auto">
            <a:xfrm>
              <a:off x="612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3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87" name="Text Box 27"/>
            <p:cNvSpPr txBox="1">
              <a:spLocks noChangeArrowheads="1"/>
            </p:cNvSpPr>
            <p:nvPr/>
          </p:nvSpPr>
          <p:spPr bwMode="auto">
            <a:xfrm>
              <a:off x="729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4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88" name="Text Box 28"/>
            <p:cNvSpPr txBox="1">
              <a:spLocks noChangeArrowheads="1"/>
            </p:cNvSpPr>
            <p:nvPr/>
          </p:nvSpPr>
          <p:spPr bwMode="auto">
            <a:xfrm>
              <a:off x="789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5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357158" y="285728"/>
            <a:ext cx="6553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1.1.1.3)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Đặc tính đóng cắt của diode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07504" y="14762"/>
            <a:ext cx="5112568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(1) </a:t>
            </a:r>
            <a:r>
              <a:rPr lang="en-US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(6):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vôn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Tx/>
              <a:buChar char="-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(3)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(4)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ngưng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(5)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hẳn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vi-VN" sz="28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2000"/>
                    </a14:imgEffect>
                    <a14:imgEffect>
                      <a14:colorTemperature colorTemp="8105"/>
                    </a14:imgEffect>
                    <a14:imgEffect>
                      <a14:saturation sat="245000"/>
                    </a14:imgEffect>
                    <a14:imgEffect>
                      <a14:brightnessContrast contrast="7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39509" y="679237"/>
            <a:ext cx="3724979" cy="5657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2910" y="214290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diode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8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3600" y="1785926"/>
            <a:ext cx="4648029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14414" y="1000108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Trị trung bình của dòng điện qua diode: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4857760"/>
            <a:ext cx="1738332" cy="869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4572008"/>
            <a:ext cx="336327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285852" y="364331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Trị hiệu dụng của dòng điện qua diode: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0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42910" y="214290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diode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559268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4500570"/>
            <a:ext cx="957266" cy="957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4214818"/>
            <a:ext cx="4237072" cy="1818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3214686"/>
            <a:ext cx="5306932" cy="64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áº§u diode KBPC3510 35A1000V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62" y="2420888"/>
            <a:ext cx="364333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528" y="3220194"/>
            <a:ext cx="1514475" cy="15049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02745" y="1221863"/>
            <a:ext cx="2143125" cy="21431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4039" y="4784816"/>
            <a:ext cx="2466975" cy="1847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4637" y="2963338"/>
            <a:ext cx="2143125" cy="2143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1570" y="1741527"/>
            <a:ext cx="2924175" cy="15621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7475" y="4973910"/>
            <a:ext cx="2457450" cy="18573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0"/>
            <a:ext cx="9252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1.1.2-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ứ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94227" y="637088"/>
            <a:ext cx="67489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1.1.2.1) </a:t>
            </a:r>
            <a:r>
              <a:rPr lang="en-US" sz="3200" b="1" u="sng" err="1" smtClean="0">
                <a:latin typeface="Times New Roman" pitchFamily="18" charset="0"/>
                <a:ea typeface="+mj-ea"/>
                <a:cs typeface="Times New Roman" pitchFamily="18" charset="0"/>
              </a:rPr>
              <a:t>Hình</a:t>
            </a:r>
            <a:r>
              <a:rPr lang="en-US" sz="3200" b="1" u="sng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200" b="1" u="sng" smtClean="0">
                <a:latin typeface="Times New Roman" pitchFamily="18" charset="0"/>
                <a:ea typeface="+mj-ea"/>
                <a:cs typeface="Times New Roman" pitchFamily="18" charset="0"/>
              </a:rPr>
              <a:t>dạng </a:t>
            </a:r>
            <a:r>
              <a:rPr lang="en-US" sz="3200" b="1" u="sng" dirty="0" smtClean="0">
                <a:latin typeface="Times New Roman" pitchFamily="18" charset="0"/>
                <a:ea typeface="+mj-ea"/>
                <a:cs typeface="Times New Roman" pitchFamily="18" charset="0"/>
              </a:rPr>
              <a:t>DIODE </a:t>
            </a:r>
            <a:r>
              <a:rPr lang="en-US" sz="3200" b="1" u="sng" err="1" smtClean="0">
                <a:latin typeface="Times New Roman" pitchFamily="18" charset="0"/>
                <a:ea typeface="+mj-ea"/>
                <a:cs typeface="Times New Roman" pitchFamily="18" charset="0"/>
              </a:rPr>
              <a:t>công</a:t>
            </a:r>
            <a:r>
              <a:rPr lang="en-US" sz="3200" b="1" u="sng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200" b="1" u="sng" smtClean="0">
                <a:latin typeface="Times New Roman" pitchFamily="18" charset="0"/>
                <a:ea typeface="+mj-ea"/>
                <a:cs typeface="Times New Roman" pitchFamily="18" charset="0"/>
              </a:rPr>
              <a:t>suất</a:t>
            </a:r>
            <a:r>
              <a:rPr lang="en-US" sz="3200" b="1" smtClean="0"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linhkientudong.vn/uploads/products/Diode/MDC300A_1600V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5590" y="834971"/>
            <a:ext cx="7500990" cy="5239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475656" y="188640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suất</a:t>
            </a:r>
            <a:endParaRPr lang="vi-VN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1840" y="6074479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300A - 1600V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08694" y="2420313"/>
            <a:ext cx="66784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1pha 1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152" y="2996952"/>
            <a:ext cx="7438045" cy="3748236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5122912" cy="49006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1.1.2.2) </a:t>
            </a:r>
            <a:r>
              <a:rPr lang="en-US" sz="3200" b="1" u="sng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814225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DIODE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DC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116632"/>
            <a:ext cx="8183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1pha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5918" y="785794"/>
            <a:ext cx="5400600" cy="5832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642910" y="1556792"/>
            <a:ext cx="7929618" cy="4658289"/>
            <a:chOff x="2520" y="3960"/>
            <a:chExt cx="7200" cy="3147"/>
          </a:xfrm>
        </p:grpSpPr>
        <p:grpSp>
          <p:nvGrpSpPr>
            <p:cNvPr id="64515" name="Group 3"/>
            <p:cNvGrpSpPr>
              <a:grpSpLocks/>
            </p:cNvGrpSpPr>
            <p:nvPr/>
          </p:nvGrpSpPr>
          <p:grpSpPr bwMode="auto">
            <a:xfrm>
              <a:off x="2520" y="3960"/>
              <a:ext cx="7200" cy="3147"/>
              <a:chOff x="2880" y="3960"/>
              <a:chExt cx="7200" cy="3147"/>
            </a:xfrm>
          </p:grpSpPr>
          <p:pic>
            <p:nvPicPr>
              <p:cNvPr id="64516" name="Picture 4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060" y="3960"/>
                <a:ext cx="7020" cy="3147"/>
              </a:xfrm>
              <a:prstGeom prst="rect">
                <a:avLst/>
              </a:prstGeom>
              <a:noFill/>
            </p:spPr>
          </p:pic>
          <p:sp>
            <p:nvSpPr>
              <p:cNvPr id="64517" name="Line 5"/>
              <p:cNvSpPr>
                <a:spLocks noChangeShapeType="1"/>
              </p:cNvSpPr>
              <p:nvPr/>
            </p:nvSpPr>
            <p:spPr bwMode="auto">
              <a:xfrm>
                <a:off x="8925" y="5325"/>
                <a:ext cx="0" cy="12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64518" name="Text Box 6"/>
              <p:cNvSpPr txBox="1">
                <a:spLocks noChangeArrowheads="1"/>
              </p:cNvSpPr>
              <p:nvPr/>
            </p:nvSpPr>
            <p:spPr bwMode="auto">
              <a:xfrm>
                <a:off x="8460" y="5760"/>
                <a:ext cx="720" cy="72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kumimoji="0" lang="vi-VN" sz="11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t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519" name="Text Box 7"/>
              <p:cNvSpPr txBox="1">
                <a:spLocks noChangeArrowheads="1"/>
              </p:cNvSpPr>
              <p:nvPr/>
            </p:nvSpPr>
            <p:spPr bwMode="auto">
              <a:xfrm>
                <a:off x="2880" y="4500"/>
                <a:ext cx="720" cy="72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A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520" name="Text Box 8"/>
              <p:cNvSpPr txBox="1">
                <a:spLocks noChangeArrowheads="1"/>
              </p:cNvSpPr>
              <p:nvPr/>
            </p:nvSpPr>
            <p:spPr bwMode="auto">
              <a:xfrm>
                <a:off x="2880" y="5040"/>
                <a:ext cx="720" cy="72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B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521" name="Text Box 9"/>
              <p:cNvSpPr txBox="1">
                <a:spLocks noChangeArrowheads="1"/>
              </p:cNvSpPr>
              <p:nvPr/>
            </p:nvSpPr>
            <p:spPr bwMode="auto">
              <a:xfrm>
                <a:off x="2880" y="5505"/>
                <a:ext cx="720" cy="72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C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522" name="Line 10"/>
              <p:cNvSpPr>
                <a:spLocks noChangeShapeType="1"/>
              </p:cNvSpPr>
              <p:nvPr/>
            </p:nvSpPr>
            <p:spPr bwMode="auto">
              <a:xfrm>
                <a:off x="5985" y="4800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64523" name="Line 11"/>
              <p:cNvSpPr>
                <a:spLocks noChangeShapeType="1"/>
              </p:cNvSpPr>
              <p:nvPr/>
            </p:nvSpPr>
            <p:spPr bwMode="auto">
              <a:xfrm>
                <a:off x="6000" y="5295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64524" name="Line 12"/>
              <p:cNvSpPr>
                <a:spLocks noChangeShapeType="1"/>
              </p:cNvSpPr>
              <p:nvPr/>
            </p:nvSpPr>
            <p:spPr bwMode="auto">
              <a:xfrm>
                <a:off x="5985" y="5805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64525" name="Text Box 13"/>
              <p:cNvSpPr txBox="1">
                <a:spLocks noChangeArrowheads="1"/>
              </p:cNvSpPr>
              <p:nvPr/>
            </p:nvSpPr>
            <p:spPr bwMode="auto">
              <a:xfrm>
                <a:off x="5895" y="4365"/>
                <a:ext cx="540" cy="54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kumimoji="0" lang="vi-VN" sz="11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1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526" name="Text Box 14"/>
              <p:cNvSpPr txBox="1">
                <a:spLocks noChangeArrowheads="1"/>
              </p:cNvSpPr>
              <p:nvPr/>
            </p:nvSpPr>
            <p:spPr bwMode="auto">
              <a:xfrm>
                <a:off x="5880" y="4890"/>
                <a:ext cx="540" cy="54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kumimoji="0" lang="vi-VN" sz="11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2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527" name="Text Box 15"/>
              <p:cNvSpPr txBox="1">
                <a:spLocks noChangeArrowheads="1"/>
              </p:cNvSpPr>
              <p:nvPr/>
            </p:nvSpPr>
            <p:spPr bwMode="auto">
              <a:xfrm>
                <a:off x="5880" y="5400"/>
                <a:ext cx="540" cy="54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u</a:t>
                </a:r>
                <a:r>
                  <a:rPr kumimoji="0" lang="vi-VN" sz="11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3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64528" name="Text Box 16"/>
            <p:cNvSpPr txBox="1">
              <a:spLocks noChangeArrowheads="1"/>
            </p:cNvSpPr>
            <p:nvPr/>
          </p:nvSpPr>
          <p:spPr bwMode="auto">
            <a:xfrm>
              <a:off x="5220" y="6300"/>
              <a:ext cx="540" cy="54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N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547664" y="260648"/>
            <a:ext cx="6609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tia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403648" y="0"/>
            <a:ext cx="6769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584776"/>
            <a:ext cx="5832648" cy="2484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141000"/>
                    </a14:imgEffect>
                    <a14:imgEffect>
                      <a14:brightnessContrast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1680" y="3068960"/>
            <a:ext cx="7116554" cy="3789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Administrator\Desktop\Bài giảng trực tuyến\Chương 1\tu dien diode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1340768"/>
            <a:ext cx="8667880" cy="52354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7665" y="260648"/>
            <a:ext cx="81596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tủ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Administrator\Desktop\Bài giảng trực tuyến\Chương 1\Smart-Junction-Box-Smart-PV-Junction-Box-8A-4rails-3diodes-for-72-Solar-Pan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4293096"/>
            <a:ext cx="4500500" cy="2316528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993" y="1100252"/>
            <a:ext cx="6480720" cy="3240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6993" y="19405"/>
            <a:ext cx="58063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tấm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pin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trời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785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</a:t>
            </a:r>
            <a:endParaRPr lang="en-US" sz="3200" dirty="0">
              <a:solidFill>
                <a:srgbClr val="C0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700808"/>
            <a:ext cx="8507288" cy="4896544"/>
          </a:xfrm>
        </p:spPr>
      </p:pic>
    </p:spTree>
    <p:extLst>
      <p:ext uri="{BB962C8B-B14F-4D97-AF65-F5344CB8AC3E}">
        <p14:creationId xmlns:p14="http://schemas.microsoft.com/office/powerpoint/2010/main" xmlns="" val="299106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42844" y="0"/>
            <a:ext cx="857256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1.2/ </a:t>
            </a:r>
            <a:r>
              <a:rPr lang="en-US" sz="36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Thyristor</a:t>
            </a:r>
            <a:r>
              <a:rPr lang="en-US" sz="36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- SCR(Silicon Controlled Rectifier)</a:t>
            </a:r>
            <a:r>
              <a:rPr lang="en-US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1.2.1-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SCR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1.2.1.1)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7" name="Picture 4" descr="53b8c3d974ce65362821f0f8833938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76872"/>
            <a:ext cx="659833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441212" y="6245050"/>
            <a:ext cx="656077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Thyristor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Thyristor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GB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endParaRPr lang="en-GB" altLang="en-US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1.2.1.2) </a:t>
            </a:r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3200" b="1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SCR</a:t>
            </a:r>
            <a:r>
              <a:rPr lang="en-US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5926"/>
            <a:ext cx="8892480" cy="4320334"/>
          </a:xfrm>
        </p:spPr>
      </p:pic>
    </p:spTree>
    <p:extLst>
      <p:ext uri="{BB962C8B-B14F-4D97-AF65-F5344CB8AC3E}">
        <p14:creationId xmlns:p14="http://schemas.microsoft.com/office/powerpoint/2010/main" xmlns="" val="49949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en-US" sz="3200" b="1" smtClean="0">
                <a:latin typeface="Times New Roman" pitchFamily="18" charset="0"/>
                <a:ea typeface="+mn-ea"/>
                <a:cs typeface="Times New Roman" pitchFamily="18" charset="0"/>
              </a:rPr>
              <a:t>1.2.1.3)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Các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trạng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thái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hoạt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động</a:t>
            </a:r>
            <a:r>
              <a:rPr lang="en-US" sz="32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err="1" smtClean="0">
                <a:latin typeface="Times New Roman" pitchFamily="18" charset="0"/>
                <a:ea typeface="+mn-ea"/>
                <a:cs typeface="Times New Roman" pitchFamily="18" charset="0"/>
              </a:rPr>
              <a:t>của</a:t>
            </a:r>
            <a:r>
              <a:rPr lang="en-US" sz="3200" b="1" u="sng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smtClean="0">
                <a:latin typeface="Times New Roman" pitchFamily="18" charset="0"/>
                <a:ea typeface="+mn-ea"/>
                <a:cs typeface="Times New Roman" pitchFamily="18" charset="0"/>
              </a:rPr>
              <a:t>SCR</a:t>
            </a:r>
            <a:r>
              <a:rPr lang="en-US" sz="3200" b="1" smtClean="0"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endParaRPr lang="en-US" sz="3200" dirty="0"/>
          </a:p>
        </p:txBody>
      </p:sp>
      <p:pic>
        <p:nvPicPr>
          <p:cNvPr id="4" name="Picture 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05" y="1071546"/>
            <a:ext cx="9135795" cy="562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9870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5791200" y="3352800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399" name="Group 175"/>
          <p:cNvGrpSpPr>
            <a:grpSpLocks/>
          </p:cNvGrpSpPr>
          <p:nvPr/>
        </p:nvGrpSpPr>
        <p:grpSpPr bwMode="auto">
          <a:xfrm>
            <a:off x="5638800" y="4114800"/>
            <a:ext cx="228600" cy="685800"/>
            <a:chOff x="3552" y="2592"/>
            <a:chExt cx="144" cy="432"/>
          </a:xfrm>
        </p:grpSpPr>
        <p:sp>
          <p:nvSpPr>
            <p:cNvPr id="52231" name="Line 7"/>
            <p:cNvSpPr>
              <a:spLocks noChangeShapeType="1"/>
            </p:cNvSpPr>
            <p:nvPr/>
          </p:nvSpPr>
          <p:spPr bwMode="auto">
            <a:xfrm flipH="1">
              <a:off x="3552" y="2592"/>
              <a:ext cx="96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32" name="Line 8"/>
            <p:cNvSpPr>
              <a:spLocks noChangeShapeType="1"/>
            </p:cNvSpPr>
            <p:nvPr/>
          </p:nvSpPr>
          <p:spPr bwMode="auto">
            <a:xfrm>
              <a:off x="3552" y="2688"/>
              <a:ext cx="144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33" name="Line 9"/>
            <p:cNvSpPr>
              <a:spLocks noChangeShapeType="1"/>
            </p:cNvSpPr>
            <p:nvPr/>
          </p:nvSpPr>
          <p:spPr bwMode="auto">
            <a:xfrm flipH="1">
              <a:off x="3552" y="2784"/>
              <a:ext cx="144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34" name="Line 10"/>
            <p:cNvSpPr>
              <a:spLocks noChangeShapeType="1"/>
            </p:cNvSpPr>
            <p:nvPr/>
          </p:nvSpPr>
          <p:spPr bwMode="auto">
            <a:xfrm>
              <a:off x="3552" y="2880"/>
              <a:ext cx="144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35" name="Line 11"/>
            <p:cNvSpPr>
              <a:spLocks noChangeShapeType="1"/>
            </p:cNvSpPr>
            <p:nvPr/>
          </p:nvSpPr>
          <p:spPr bwMode="auto">
            <a:xfrm flipH="1">
              <a:off x="3600" y="2976"/>
              <a:ext cx="96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241" name="Line 17"/>
          <p:cNvSpPr>
            <a:spLocks noChangeShapeType="1"/>
          </p:cNvSpPr>
          <p:nvPr/>
        </p:nvSpPr>
        <p:spPr bwMode="auto">
          <a:xfrm>
            <a:off x="5715000" y="48006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242" name="Group 18"/>
          <p:cNvGrpSpPr>
            <a:grpSpLocks/>
          </p:cNvGrpSpPr>
          <p:nvPr/>
        </p:nvGrpSpPr>
        <p:grpSpPr bwMode="auto">
          <a:xfrm>
            <a:off x="7315200" y="4267200"/>
            <a:ext cx="609600" cy="304800"/>
            <a:chOff x="2736" y="2160"/>
            <a:chExt cx="384" cy="192"/>
          </a:xfrm>
        </p:grpSpPr>
        <p:sp>
          <p:nvSpPr>
            <p:cNvPr id="52243" name="Line 19"/>
            <p:cNvSpPr>
              <a:spLocks noChangeShapeType="1"/>
            </p:cNvSpPr>
            <p:nvPr/>
          </p:nvSpPr>
          <p:spPr bwMode="auto">
            <a:xfrm>
              <a:off x="2736" y="2160"/>
              <a:ext cx="3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44" name="Line 20"/>
            <p:cNvSpPr>
              <a:spLocks noChangeShapeType="1"/>
            </p:cNvSpPr>
            <p:nvPr/>
          </p:nvSpPr>
          <p:spPr bwMode="auto">
            <a:xfrm>
              <a:off x="2736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45" name="Line 21"/>
            <p:cNvSpPr>
              <a:spLocks noChangeShapeType="1"/>
            </p:cNvSpPr>
            <p:nvPr/>
          </p:nvSpPr>
          <p:spPr bwMode="auto">
            <a:xfrm flipH="1">
              <a:off x="2928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46" name="Line 22"/>
            <p:cNvSpPr>
              <a:spLocks noChangeShapeType="1"/>
            </p:cNvSpPr>
            <p:nvPr/>
          </p:nvSpPr>
          <p:spPr bwMode="auto">
            <a:xfrm>
              <a:off x="2784" y="235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247" name="Line 23"/>
          <p:cNvSpPr>
            <a:spLocks noChangeShapeType="1"/>
          </p:cNvSpPr>
          <p:nvPr/>
        </p:nvSpPr>
        <p:spPr bwMode="auto">
          <a:xfrm flipH="1">
            <a:off x="7315200" y="4572000"/>
            <a:ext cx="3048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48" name="Rectangle 24"/>
          <p:cNvSpPr>
            <a:spLocks noChangeArrowheads="1"/>
          </p:cNvSpPr>
          <p:nvPr/>
        </p:nvSpPr>
        <p:spPr bwMode="auto">
          <a:xfrm>
            <a:off x="6781800" y="51054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</a:t>
            </a:r>
          </a:p>
        </p:txBody>
      </p:sp>
      <p:sp>
        <p:nvSpPr>
          <p:cNvPr id="52249" name="Line 25"/>
          <p:cNvSpPr>
            <a:spLocks noChangeShapeType="1"/>
          </p:cNvSpPr>
          <p:nvPr/>
        </p:nvSpPr>
        <p:spPr bwMode="auto">
          <a:xfrm>
            <a:off x="5715000" y="56388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0" name="Line 26"/>
          <p:cNvSpPr>
            <a:spLocks noChangeShapeType="1"/>
          </p:cNvSpPr>
          <p:nvPr/>
        </p:nvSpPr>
        <p:spPr bwMode="auto">
          <a:xfrm>
            <a:off x="7620000" y="45720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2" name="Line 28"/>
          <p:cNvSpPr>
            <a:spLocks noChangeShapeType="1"/>
          </p:cNvSpPr>
          <p:nvPr/>
        </p:nvSpPr>
        <p:spPr bwMode="auto">
          <a:xfrm flipV="1">
            <a:off x="7620000" y="3352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3" name="Line 29"/>
          <p:cNvSpPr>
            <a:spLocks noChangeShapeType="1"/>
          </p:cNvSpPr>
          <p:nvPr/>
        </p:nvSpPr>
        <p:spPr bwMode="auto">
          <a:xfrm>
            <a:off x="5791200" y="33528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7" name="Line 33"/>
          <p:cNvSpPr>
            <a:spLocks noChangeShapeType="1"/>
          </p:cNvSpPr>
          <p:nvPr/>
        </p:nvSpPr>
        <p:spPr bwMode="auto">
          <a:xfrm flipH="1">
            <a:off x="6934200" y="48768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58" name="Rectangle 34"/>
          <p:cNvSpPr>
            <a:spLocks noChangeArrowheads="1"/>
          </p:cNvSpPr>
          <p:nvPr/>
        </p:nvSpPr>
        <p:spPr bwMode="auto">
          <a:xfrm>
            <a:off x="7696200" y="50292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</a:t>
            </a:r>
          </a:p>
        </p:txBody>
      </p:sp>
      <p:sp>
        <p:nvSpPr>
          <p:cNvPr id="52259" name="Rectangle 35"/>
          <p:cNvSpPr>
            <a:spLocks noChangeArrowheads="1"/>
          </p:cNvSpPr>
          <p:nvPr/>
        </p:nvSpPr>
        <p:spPr bwMode="auto">
          <a:xfrm>
            <a:off x="7696200" y="37338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52260" name="Rectangle 36"/>
          <p:cNvSpPr>
            <a:spLocks noChangeArrowheads="1"/>
          </p:cNvSpPr>
          <p:nvPr/>
        </p:nvSpPr>
        <p:spPr bwMode="auto">
          <a:xfrm>
            <a:off x="5334000" y="41910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</a:p>
        </p:txBody>
      </p:sp>
      <p:sp>
        <p:nvSpPr>
          <p:cNvPr id="52262" name="Line 38"/>
          <p:cNvSpPr>
            <a:spLocks noChangeShapeType="1"/>
          </p:cNvSpPr>
          <p:nvPr/>
        </p:nvSpPr>
        <p:spPr bwMode="auto">
          <a:xfrm>
            <a:off x="1524000" y="3505200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3" name="Line 39"/>
          <p:cNvSpPr>
            <a:spLocks noChangeShapeType="1"/>
          </p:cNvSpPr>
          <p:nvPr/>
        </p:nvSpPr>
        <p:spPr bwMode="auto">
          <a:xfrm flipH="1">
            <a:off x="1371600" y="4267200"/>
            <a:ext cx="1524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4" name="Line 40"/>
          <p:cNvSpPr>
            <a:spLocks noChangeShapeType="1"/>
          </p:cNvSpPr>
          <p:nvPr/>
        </p:nvSpPr>
        <p:spPr bwMode="auto">
          <a:xfrm>
            <a:off x="1371600" y="44196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5" name="Line 41"/>
          <p:cNvSpPr>
            <a:spLocks noChangeShapeType="1"/>
          </p:cNvSpPr>
          <p:nvPr/>
        </p:nvSpPr>
        <p:spPr bwMode="auto">
          <a:xfrm flipH="1">
            <a:off x="1371600" y="45720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6" name="Line 42"/>
          <p:cNvSpPr>
            <a:spLocks noChangeShapeType="1"/>
          </p:cNvSpPr>
          <p:nvPr/>
        </p:nvSpPr>
        <p:spPr bwMode="auto">
          <a:xfrm>
            <a:off x="1371600" y="47244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67" name="Line 43"/>
          <p:cNvSpPr>
            <a:spLocks noChangeShapeType="1"/>
          </p:cNvSpPr>
          <p:nvPr/>
        </p:nvSpPr>
        <p:spPr bwMode="auto">
          <a:xfrm flipH="1">
            <a:off x="1447800" y="4876800"/>
            <a:ext cx="15240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72" name="Line 48"/>
          <p:cNvSpPr>
            <a:spLocks noChangeShapeType="1"/>
          </p:cNvSpPr>
          <p:nvPr/>
        </p:nvSpPr>
        <p:spPr bwMode="auto">
          <a:xfrm>
            <a:off x="1447800" y="49530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273" name="Group 49"/>
          <p:cNvGrpSpPr>
            <a:grpSpLocks/>
          </p:cNvGrpSpPr>
          <p:nvPr/>
        </p:nvGrpSpPr>
        <p:grpSpPr bwMode="auto">
          <a:xfrm>
            <a:off x="3048000" y="4419600"/>
            <a:ext cx="609600" cy="304800"/>
            <a:chOff x="2736" y="2160"/>
            <a:chExt cx="384" cy="192"/>
          </a:xfrm>
        </p:grpSpPr>
        <p:sp>
          <p:nvSpPr>
            <p:cNvPr id="52274" name="Line 50"/>
            <p:cNvSpPr>
              <a:spLocks noChangeShapeType="1"/>
            </p:cNvSpPr>
            <p:nvPr/>
          </p:nvSpPr>
          <p:spPr bwMode="auto">
            <a:xfrm>
              <a:off x="2736" y="2160"/>
              <a:ext cx="3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75" name="Line 51"/>
            <p:cNvSpPr>
              <a:spLocks noChangeShapeType="1"/>
            </p:cNvSpPr>
            <p:nvPr/>
          </p:nvSpPr>
          <p:spPr bwMode="auto">
            <a:xfrm>
              <a:off x="2736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76" name="Line 52"/>
            <p:cNvSpPr>
              <a:spLocks noChangeShapeType="1"/>
            </p:cNvSpPr>
            <p:nvPr/>
          </p:nvSpPr>
          <p:spPr bwMode="auto">
            <a:xfrm flipH="1">
              <a:off x="2928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277" name="Line 53"/>
            <p:cNvSpPr>
              <a:spLocks noChangeShapeType="1"/>
            </p:cNvSpPr>
            <p:nvPr/>
          </p:nvSpPr>
          <p:spPr bwMode="auto">
            <a:xfrm>
              <a:off x="2784" y="235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278" name="Line 54"/>
          <p:cNvSpPr>
            <a:spLocks noChangeShapeType="1"/>
          </p:cNvSpPr>
          <p:nvPr/>
        </p:nvSpPr>
        <p:spPr bwMode="auto">
          <a:xfrm flipH="1">
            <a:off x="3048000" y="4724400"/>
            <a:ext cx="3048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79" name="Rectangle 55"/>
          <p:cNvSpPr>
            <a:spLocks noChangeArrowheads="1"/>
          </p:cNvSpPr>
          <p:nvPr/>
        </p:nvSpPr>
        <p:spPr bwMode="auto">
          <a:xfrm>
            <a:off x="2514600" y="52578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</a:t>
            </a:r>
          </a:p>
        </p:txBody>
      </p:sp>
      <p:sp>
        <p:nvSpPr>
          <p:cNvPr id="52280" name="Line 56"/>
          <p:cNvSpPr>
            <a:spLocks noChangeShapeType="1"/>
          </p:cNvSpPr>
          <p:nvPr/>
        </p:nvSpPr>
        <p:spPr bwMode="auto">
          <a:xfrm>
            <a:off x="1447800" y="57912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1" name="Line 57"/>
          <p:cNvSpPr>
            <a:spLocks noChangeShapeType="1"/>
          </p:cNvSpPr>
          <p:nvPr/>
        </p:nvSpPr>
        <p:spPr bwMode="auto">
          <a:xfrm>
            <a:off x="3352800" y="47244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2" name="Line 58"/>
          <p:cNvSpPr>
            <a:spLocks noChangeShapeType="1"/>
          </p:cNvSpPr>
          <p:nvPr/>
        </p:nvSpPr>
        <p:spPr bwMode="auto">
          <a:xfrm flipV="1">
            <a:off x="3352800" y="35052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3" name="Line 59"/>
          <p:cNvSpPr>
            <a:spLocks noChangeShapeType="1"/>
          </p:cNvSpPr>
          <p:nvPr/>
        </p:nvSpPr>
        <p:spPr bwMode="auto">
          <a:xfrm>
            <a:off x="1524000" y="35052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4" name="Line 60"/>
          <p:cNvSpPr>
            <a:spLocks noChangeShapeType="1"/>
          </p:cNvSpPr>
          <p:nvPr/>
        </p:nvSpPr>
        <p:spPr bwMode="auto">
          <a:xfrm flipH="1">
            <a:off x="2667000" y="50292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85" name="Rectangle 61"/>
          <p:cNvSpPr>
            <a:spLocks noChangeArrowheads="1"/>
          </p:cNvSpPr>
          <p:nvPr/>
        </p:nvSpPr>
        <p:spPr bwMode="auto">
          <a:xfrm>
            <a:off x="3429000" y="5181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</a:t>
            </a:r>
          </a:p>
        </p:txBody>
      </p:sp>
      <p:sp>
        <p:nvSpPr>
          <p:cNvPr id="52286" name="Rectangle 62"/>
          <p:cNvSpPr>
            <a:spLocks noChangeArrowheads="1"/>
          </p:cNvSpPr>
          <p:nvPr/>
        </p:nvSpPr>
        <p:spPr bwMode="auto">
          <a:xfrm>
            <a:off x="3429000" y="38862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52287" name="Rectangle 63"/>
          <p:cNvSpPr>
            <a:spLocks noChangeArrowheads="1"/>
          </p:cNvSpPr>
          <p:nvPr/>
        </p:nvSpPr>
        <p:spPr bwMode="auto">
          <a:xfrm>
            <a:off x="1066800" y="46482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</a:p>
        </p:txBody>
      </p:sp>
      <p:sp>
        <p:nvSpPr>
          <p:cNvPr id="52317" name="Oval 93"/>
          <p:cNvSpPr>
            <a:spLocks noChangeArrowheads="1"/>
          </p:cNvSpPr>
          <p:nvPr/>
        </p:nvSpPr>
        <p:spPr bwMode="auto">
          <a:xfrm>
            <a:off x="6019800" y="5410200"/>
            <a:ext cx="381000" cy="381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18" name="Text Box 94"/>
          <p:cNvSpPr txBox="1">
            <a:spLocks noChangeArrowheads="1"/>
          </p:cNvSpPr>
          <p:nvPr/>
        </p:nvSpPr>
        <p:spPr bwMode="auto">
          <a:xfrm>
            <a:off x="5943600" y="54102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52319" name="Text Box 95"/>
          <p:cNvSpPr txBox="1">
            <a:spLocks noChangeArrowheads="1"/>
          </p:cNvSpPr>
          <p:nvPr/>
        </p:nvSpPr>
        <p:spPr bwMode="auto">
          <a:xfrm>
            <a:off x="6172200" y="53340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</a:t>
            </a:r>
          </a:p>
        </p:txBody>
      </p:sp>
      <p:sp>
        <p:nvSpPr>
          <p:cNvPr id="52320" name="Rectangle 96"/>
          <p:cNvSpPr>
            <a:spLocks noChangeArrowheads="1"/>
          </p:cNvSpPr>
          <p:nvPr/>
        </p:nvSpPr>
        <p:spPr bwMode="auto">
          <a:xfrm>
            <a:off x="6096000" y="5181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</a:t>
            </a:r>
          </a:p>
        </p:txBody>
      </p:sp>
      <p:sp>
        <p:nvSpPr>
          <p:cNvPr id="52321" name="Oval 97"/>
          <p:cNvSpPr>
            <a:spLocks noChangeArrowheads="1"/>
          </p:cNvSpPr>
          <p:nvPr/>
        </p:nvSpPr>
        <p:spPr bwMode="auto">
          <a:xfrm>
            <a:off x="1752600" y="5562600"/>
            <a:ext cx="381000" cy="381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22" name="Text Box 98"/>
          <p:cNvSpPr txBox="1">
            <a:spLocks noChangeArrowheads="1"/>
          </p:cNvSpPr>
          <p:nvPr/>
        </p:nvSpPr>
        <p:spPr bwMode="auto">
          <a:xfrm>
            <a:off x="1676400" y="55626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52323" name="Text Box 99"/>
          <p:cNvSpPr txBox="1">
            <a:spLocks noChangeArrowheads="1"/>
          </p:cNvSpPr>
          <p:nvPr/>
        </p:nvSpPr>
        <p:spPr bwMode="auto">
          <a:xfrm>
            <a:off x="1905000" y="54864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</a:t>
            </a:r>
          </a:p>
        </p:txBody>
      </p:sp>
      <p:sp>
        <p:nvSpPr>
          <p:cNvPr id="52324" name="Rectangle 100"/>
          <p:cNvSpPr>
            <a:spLocks noChangeArrowheads="1"/>
          </p:cNvSpPr>
          <p:nvPr/>
        </p:nvSpPr>
        <p:spPr bwMode="auto">
          <a:xfrm>
            <a:off x="1828800" y="53340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</a:t>
            </a:r>
          </a:p>
        </p:txBody>
      </p:sp>
      <p:sp>
        <p:nvSpPr>
          <p:cNvPr id="52325" name="Rectangle 101"/>
          <p:cNvSpPr>
            <a:spLocks noChangeArrowheads="1"/>
          </p:cNvSpPr>
          <p:nvPr/>
        </p:nvSpPr>
        <p:spPr bwMode="auto">
          <a:xfrm>
            <a:off x="1066800" y="5943600"/>
            <a:ext cx="25781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Khoá áp thuận (SCR ngắt)</a:t>
            </a:r>
          </a:p>
        </p:txBody>
      </p:sp>
      <p:sp>
        <p:nvSpPr>
          <p:cNvPr id="52326" name="Rectangle 102"/>
          <p:cNvSpPr>
            <a:spLocks noChangeArrowheads="1"/>
          </p:cNvSpPr>
          <p:nvPr/>
        </p:nvSpPr>
        <p:spPr bwMode="auto">
          <a:xfrm>
            <a:off x="5105400" y="5791200"/>
            <a:ext cx="30654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Trạng thái đóng (ON) dẫn thuận</a:t>
            </a:r>
          </a:p>
        </p:txBody>
      </p:sp>
      <p:sp>
        <p:nvSpPr>
          <p:cNvPr id="52328" name="Line 104"/>
          <p:cNvSpPr>
            <a:spLocks noChangeShapeType="1"/>
          </p:cNvSpPr>
          <p:nvPr/>
        </p:nvSpPr>
        <p:spPr bwMode="auto">
          <a:xfrm>
            <a:off x="6477000" y="48768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29" name="Line 105"/>
          <p:cNvSpPr>
            <a:spLocks noChangeShapeType="1"/>
          </p:cNvSpPr>
          <p:nvPr/>
        </p:nvSpPr>
        <p:spPr bwMode="auto">
          <a:xfrm flipV="1">
            <a:off x="6019800" y="41910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30" name="Rectangle 106"/>
          <p:cNvSpPr>
            <a:spLocks noChangeArrowheads="1"/>
          </p:cNvSpPr>
          <p:nvPr/>
        </p:nvSpPr>
        <p:spPr bwMode="auto">
          <a:xfrm>
            <a:off x="6019800" y="4343400"/>
            <a:ext cx="35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</a:t>
            </a:r>
            <a:r>
              <a:rPr kumimoji="0" lang="en-US" alt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</a:t>
            </a:r>
            <a:endParaRPr kumimoji="0" lang="en-US" alt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31" name="Rectangle 107"/>
          <p:cNvSpPr>
            <a:spLocks noChangeArrowheads="1"/>
          </p:cNvSpPr>
          <p:nvPr/>
        </p:nvSpPr>
        <p:spPr bwMode="auto">
          <a:xfrm>
            <a:off x="6477000" y="4419600"/>
            <a:ext cx="533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</a:t>
            </a:r>
            <a:r>
              <a:rPr kumimoji="0" lang="en-US" alt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</a:t>
            </a:r>
            <a:endParaRPr kumimoji="0" lang="en-US" alt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67" name="Line 143"/>
          <p:cNvSpPr>
            <a:spLocks noChangeShapeType="1"/>
          </p:cNvSpPr>
          <p:nvPr/>
        </p:nvSpPr>
        <p:spPr bwMode="auto">
          <a:xfrm>
            <a:off x="3352800" y="6858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68" name="Line 144"/>
          <p:cNvSpPr>
            <a:spLocks noChangeShapeType="1"/>
          </p:cNvSpPr>
          <p:nvPr/>
        </p:nvSpPr>
        <p:spPr bwMode="auto">
          <a:xfrm flipH="1">
            <a:off x="3200400" y="1371600"/>
            <a:ext cx="1524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69" name="Line 145"/>
          <p:cNvSpPr>
            <a:spLocks noChangeShapeType="1"/>
          </p:cNvSpPr>
          <p:nvPr/>
        </p:nvSpPr>
        <p:spPr bwMode="auto">
          <a:xfrm>
            <a:off x="3200400" y="15240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0" name="Line 146"/>
          <p:cNvSpPr>
            <a:spLocks noChangeShapeType="1"/>
          </p:cNvSpPr>
          <p:nvPr/>
        </p:nvSpPr>
        <p:spPr bwMode="auto">
          <a:xfrm flipH="1">
            <a:off x="3200400" y="16764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1" name="Line 147"/>
          <p:cNvSpPr>
            <a:spLocks noChangeShapeType="1"/>
          </p:cNvSpPr>
          <p:nvPr/>
        </p:nvSpPr>
        <p:spPr bwMode="auto">
          <a:xfrm>
            <a:off x="3200400" y="1828800"/>
            <a:ext cx="2286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2" name="Line 148"/>
          <p:cNvSpPr>
            <a:spLocks noChangeShapeType="1"/>
          </p:cNvSpPr>
          <p:nvPr/>
        </p:nvSpPr>
        <p:spPr bwMode="auto">
          <a:xfrm flipH="1">
            <a:off x="3276600" y="1981200"/>
            <a:ext cx="15240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3" name="Oval 149"/>
          <p:cNvSpPr>
            <a:spLocks noChangeArrowheads="1"/>
          </p:cNvSpPr>
          <p:nvPr/>
        </p:nvSpPr>
        <p:spPr bwMode="auto">
          <a:xfrm>
            <a:off x="3581400" y="457200"/>
            <a:ext cx="381000" cy="381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4" name="Text Box 150"/>
          <p:cNvSpPr txBox="1">
            <a:spLocks noChangeArrowheads="1"/>
          </p:cNvSpPr>
          <p:nvPr/>
        </p:nvSpPr>
        <p:spPr bwMode="auto">
          <a:xfrm>
            <a:off x="3505200" y="4572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52375" name="Text Box 151"/>
          <p:cNvSpPr txBox="1">
            <a:spLocks noChangeArrowheads="1"/>
          </p:cNvSpPr>
          <p:nvPr/>
        </p:nvSpPr>
        <p:spPr bwMode="auto">
          <a:xfrm>
            <a:off x="3733800" y="381000"/>
            <a:ext cx="30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</a:t>
            </a:r>
          </a:p>
        </p:txBody>
      </p:sp>
      <p:sp>
        <p:nvSpPr>
          <p:cNvPr id="52376" name="Line 152"/>
          <p:cNvSpPr>
            <a:spLocks noChangeShapeType="1"/>
          </p:cNvSpPr>
          <p:nvPr/>
        </p:nvSpPr>
        <p:spPr bwMode="auto">
          <a:xfrm>
            <a:off x="3352800" y="6858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77" name="Line 153"/>
          <p:cNvSpPr>
            <a:spLocks noChangeShapeType="1"/>
          </p:cNvSpPr>
          <p:nvPr/>
        </p:nvSpPr>
        <p:spPr bwMode="auto">
          <a:xfrm>
            <a:off x="3276600" y="2057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378" name="Group 154"/>
          <p:cNvGrpSpPr>
            <a:grpSpLocks/>
          </p:cNvGrpSpPr>
          <p:nvPr/>
        </p:nvGrpSpPr>
        <p:grpSpPr bwMode="auto">
          <a:xfrm>
            <a:off x="4876800" y="1524000"/>
            <a:ext cx="609600" cy="304800"/>
            <a:chOff x="2736" y="2160"/>
            <a:chExt cx="384" cy="192"/>
          </a:xfrm>
        </p:grpSpPr>
        <p:sp>
          <p:nvSpPr>
            <p:cNvPr id="52379" name="Line 155"/>
            <p:cNvSpPr>
              <a:spLocks noChangeShapeType="1"/>
            </p:cNvSpPr>
            <p:nvPr/>
          </p:nvSpPr>
          <p:spPr bwMode="auto">
            <a:xfrm>
              <a:off x="2736" y="2160"/>
              <a:ext cx="3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380" name="Line 156"/>
            <p:cNvSpPr>
              <a:spLocks noChangeShapeType="1"/>
            </p:cNvSpPr>
            <p:nvPr/>
          </p:nvSpPr>
          <p:spPr bwMode="auto">
            <a:xfrm>
              <a:off x="2736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381" name="Line 157"/>
            <p:cNvSpPr>
              <a:spLocks noChangeShapeType="1"/>
            </p:cNvSpPr>
            <p:nvPr/>
          </p:nvSpPr>
          <p:spPr bwMode="auto">
            <a:xfrm flipH="1">
              <a:off x="2928" y="2160"/>
              <a:ext cx="19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382" name="Line 158"/>
            <p:cNvSpPr>
              <a:spLocks noChangeShapeType="1"/>
            </p:cNvSpPr>
            <p:nvPr/>
          </p:nvSpPr>
          <p:spPr bwMode="auto">
            <a:xfrm>
              <a:off x="2784" y="235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383" name="Line 159"/>
          <p:cNvSpPr>
            <a:spLocks noChangeShapeType="1"/>
          </p:cNvSpPr>
          <p:nvPr/>
        </p:nvSpPr>
        <p:spPr bwMode="auto">
          <a:xfrm flipH="1">
            <a:off x="4876800" y="1828800"/>
            <a:ext cx="3048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4" name="Rectangle 160"/>
          <p:cNvSpPr>
            <a:spLocks noChangeArrowheads="1"/>
          </p:cNvSpPr>
          <p:nvPr/>
        </p:nvSpPr>
        <p:spPr bwMode="auto">
          <a:xfrm>
            <a:off x="4343400" y="23622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</a:t>
            </a:r>
          </a:p>
        </p:txBody>
      </p:sp>
      <p:sp>
        <p:nvSpPr>
          <p:cNvPr id="52385" name="Line 161"/>
          <p:cNvSpPr>
            <a:spLocks noChangeShapeType="1"/>
          </p:cNvSpPr>
          <p:nvPr/>
        </p:nvSpPr>
        <p:spPr bwMode="auto">
          <a:xfrm>
            <a:off x="3276600" y="28956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6" name="Line 162"/>
          <p:cNvSpPr>
            <a:spLocks noChangeShapeType="1"/>
          </p:cNvSpPr>
          <p:nvPr/>
        </p:nvSpPr>
        <p:spPr bwMode="auto">
          <a:xfrm>
            <a:off x="5181600" y="18288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7" name="Line 163"/>
          <p:cNvSpPr>
            <a:spLocks noChangeShapeType="1"/>
          </p:cNvSpPr>
          <p:nvPr/>
        </p:nvSpPr>
        <p:spPr bwMode="auto">
          <a:xfrm flipV="1">
            <a:off x="5181600" y="6096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8" name="Line 164"/>
          <p:cNvSpPr>
            <a:spLocks noChangeShapeType="1"/>
          </p:cNvSpPr>
          <p:nvPr/>
        </p:nvSpPr>
        <p:spPr bwMode="auto">
          <a:xfrm>
            <a:off x="3962400" y="6096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89" name="Line 165"/>
          <p:cNvSpPr>
            <a:spLocks noChangeShapeType="1"/>
          </p:cNvSpPr>
          <p:nvPr/>
        </p:nvSpPr>
        <p:spPr bwMode="auto">
          <a:xfrm flipH="1">
            <a:off x="4495800" y="2133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90" name="Rectangle 166"/>
          <p:cNvSpPr>
            <a:spLocks noChangeArrowheads="1"/>
          </p:cNvSpPr>
          <p:nvPr/>
        </p:nvSpPr>
        <p:spPr bwMode="auto">
          <a:xfrm>
            <a:off x="5257800" y="22860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</a:t>
            </a:r>
          </a:p>
        </p:txBody>
      </p:sp>
      <p:sp>
        <p:nvSpPr>
          <p:cNvPr id="52391" name="Rectangle 167"/>
          <p:cNvSpPr>
            <a:spLocks noChangeArrowheads="1"/>
          </p:cNvSpPr>
          <p:nvPr/>
        </p:nvSpPr>
        <p:spPr bwMode="auto">
          <a:xfrm>
            <a:off x="5257800" y="990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52392" name="Rectangle 168"/>
          <p:cNvSpPr>
            <a:spLocks noChangeArrowheads="1"/>
          </p:cNvSpPr>
          <p:nvPr/>
        </p:nvSpPr>
        <p:spPr bwMode="auto">
          <a:xfrm>
            <a:off x="2895600" y="1752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</a:p>
        </p:txBody>
      </p:sp>
      <p:sp>
        <p:nvSpPr>
          <p:cNvPr id="52393" name="Rectangle 169"/>
          <p:cNvSpPr>
            <a:spLocks noChangeArrowheads="1"/>
          </p:cNvSpPr>
          <p:nvPr/>
        </p:nvSpPr>
        <p:spPr bwMode="auto">
          <a:xfrm>
            <a:off x="3657600" y="228600"/>
            <a:ext cx="152400" cy="7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91440" bIns="9144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</a:t>
            </a:r>
          </a:p>
        </p:txBody>
      </p:sp>
      <p:sp>
        <p:nvSpPr>
          <p:cNvPr id="52394" name="Rectangle 170"/>
          <p:cNvSpPr>
            <a:spLocks noChangeArrowheads="1"/>
          </p:cNvSpPr>
          <p:nvPr/>
        </p:nvSpPr>
        <p:spPr bwMode="auto">
          <a:xfrm>
            <a:off x="2971800" y="3048000"/>
            <a:ext cx="2667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Khoá áp ngược (SCR ngắt)</a:t>
            </a:r>
          </a:p>
        </p:txBody>
      </p:sp>
      <p:sp>
        <p:nvSpPr>
          <p:cNvPr id="52395" name="Line 171"/>
          <p:cNvSpPr>
            <a:spLocks noChangeShapeType="1"/>
          </p:cNvSpPr>
          <p:nvPr/>
        </p:nvSpPr>
        <p:spPr bwMode="auto">
          <a:xfrm>
            <a:off x="7620000" y="4267200"/>
            <a:ext cx="0" cy="3048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96" name="Line 172"/>
          <p:cNvSpPr>
            <a:spLocks noChangeShapeType="1"/>
          </p:cNvSpPr>
          <p:nvPr/>
        </p:nvSpPr>
        <p:spPr bwMode="auto">
          <a:xfrm>
            <a:off x="6400800" y="5638800"/>
            <a:ext cx="12192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97" name="Line 173"/>
          <p:cNvSpPr>
            <a:spLocks noChangeShapeType="1"/>
          </p:cNvSpPr>
          <p:nvPr/>
        </p:nvSpPr>
        <p:spPr bwMode="auto">
          <a:xfrm flipH="1">
            <a:off x="5715000" y="5638800"/>
            <a:ext cx="3048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398" name="Line 174"/>
          <p:cNvSpPr>
            <a:spLocks noChangeShapeType="1"/>
          </p:cNvSpPr>
          <p:nvPr/>
        </p:nvSpPr>
        <p:spPr bwMode="auto">
          <a:xfrm flipV="1">
            <a:off x="5715000" y="4800600"/>
            <a:ext cx="0" cy="8382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00" name="Line 176"/>
          <p:cNvSpPr>
            <a:spLocks noChangeShapeType="1"/>
          </p:cNvSpPr>
          <p:nvPr/>
        </p:nvSpPr>
        <p:spPr bwMode="auto">
          <a:xfrm flipV="1">
            <a:off x="5791200" y="3352800"/>
            <a:ext cx="0" cy="7620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01" name="Line 177"/>
          <p:cNvSpPr>
            <a:spLocks noChangeShapeType="1"/>
          </p:cNvSpPr>
          <p:nvPr/>
        </p:nvSpPr>
        <p:spPr bwMode="auto">
          <a:xfrm flipH="1">
            <a:off x="5791200" y="3352800"/>
            <a:ext cx="18288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402" name="Group 178"/>
          <p:cNvGrpSpPr>
            <a:grpSpLocks/>
          </p:cNvGrpSpPr>
          <p:nvPr/>
        </p:nvGrpSpPr>
        <p:grpSpPr bwMode="auto">
          <a:xfrm>
            <a:off x="5638800" y="4114800"/>
            <a:ext cx="228600" cy="685800"/>
            <a:chOff x="3552" y="2592"/>
            <a:chExt cx="144" cy="432"/>
          </a:xfrm>
        </p:grpSpPr>
        <p:sp>
          <p:nvSpPr>
            <p:cNvPr id="52403" name="Line 179"/>
            <p:cNvSpPr>
              <a:spLocks noChangeShapeType="1"/>
            </p:cNvSpPr>
            <p:nvPr/>
          </p:nvSpPr>
          <p:spPr bwMode="auto">
            <a:xfrm flipH="1">
              <a:off x="3552" y="2592"/>
              <a:ext cx="96" cy="9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404" name="Line 180"/>
            <p:cNvSpPr>
              <a:spLocks noChangeShapeType="1"/>
            </p:cNvSpPr>
            <p:nvPr/>
          </p:nvSpPr>
          <p:spPr bwMode="auto">
            <a:xfrm>
              <a:off x="3552" y="2688"/>
              <a:ext cx="144" cy="9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405" name="Line 181"/>
            <p:cNvSpPr>
              <a:spLocks noChangeShapeType="1"/>
            </p:cNvSpPr>
            <p:nvPr/>
          </p:nvSpPr>
          <p:spPr bwMode="auto">
            <a:xfrm flipH="1">
              <a:off x="3552" y="2784"/>
              <a:ext cx="144" cy="9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406" name="Line 182"/>
            <p:cNvSpPr>
              <a:spLocks noChangeShapeType="1"/>
            </p:cNvSpPr>
            <p:nvPr/>
          </p:nvSpPr>
          <p:spPr bwMode="auto">
            <a:xfrm>
              <a:off x="3552" y="2880"/>
              <a:ext cx="144" cy="96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2407" name="Line 183"/>
            <p:cNvSpPr>
              <a:spLocks noChangeShapeType="1"/>
            </p:cNvSpPr>
            <p:nvPr/>
          </p:nvSpPr>
          <p:spPr bwMode="auto">
            <a:xfrm flipH="1">
              <a:off x="3600" y="2976"/>
              <a:ext cx="96" cy="48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2408" name="Line 184"/>
          <p:cNvSpPr>
            <a:spLocks noChangeShapeType="1"/>
          </p:cNvSpPr>
          <p:nvPr/>
        </p:nvSpPr>
        <p:spPr bwMode="auto">
          <a:xfrm>
            <a:off x="6477000" y="4876800"/>
            <a:ext cx="381000" cy="0"/>
          </a:xfrm>
          <a:prstGeom prst="line">
            <a:avLst/>
          </a:prstGeom>
          <a:noFill/>
          <a:ln w="31750">
            <a:solidFill>
              <a:srgbClr val="FF0066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09" name="Line 185"/>
          <p:cNvSpPr>
            <a:spLocks noChangeShapeType="1"/>
          </p:cNvSpPr>
          <p:nvPr/>
        </p:nvSpPr>
        <p:spPr bwMode="auto">
          <a:xfrm>
            <a:off x="6934200" y="4876800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10" name="Line 186"/>
          <p:cNvSpPr>
            <a:spLocks noChangeShapeType="1"/>
          </p:cNvSpPr>
          <p:nvPr/>
        </p:nvSpPr>
        <p:spPr bwMode="auto">
          <a:xfrm flipV="1">
            <a:off x="7315200" y="4572000"/>
            <a:ext cx="30480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411" name="Line 187"/>
          <p:cNvSpPr>
            <a:spLocks noChangeShapeType="1"/>
          </p:cNvSpPr>
          <p:nvPr/>
        </p:nvSpPr>
        <p:spPr bwMode="auto">
          <a:xfrm flipV="1">
            <a:off x="7620000" y="3352800"/>
            <a:ext cx="0" cy="2286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64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5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52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2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2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52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5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52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2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5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52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71546"/>
            <a:ext cx="8678198" cy="5453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42844" y="214290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1.2.1.4)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Đặc tuyến vôn-ampe của SCR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54260" y="1643051"/>
            <a:ext cx="4427984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&lt; 0: SCR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giống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 diode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mắc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nối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tiếp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bị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phân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cực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ngược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→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không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dẫn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endParaRPr kumimoji="0" lang="vi-V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Tăng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chiều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ngược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đến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giá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trị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→ SCR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bị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đánh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thủng</a:t>
            </a:r>
            <a:endParaRPr kumimoji="0" lang="vi-V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496" y="905031"/>
            <a:ext cx="4536504" cy="55481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896448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lang="en-US" sz="32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hợp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vào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cực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khiển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bằng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0 </a:t>
            </a:r>
            <a:endParaRPr lang="en-US" sz="3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/>
            <a:r>
              <a:rPr lang="en-US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lang="en-US" sz="3200" b="1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0)</a:t>
            </a:r>
            <a:endParaRPr lang="vi-VN" sz="32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491976"/>
            <a:ext cx="4330824" cy="609329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tăng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chiều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thuận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(V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&gt; 0)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đến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trị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→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trở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tương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đương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đột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ngột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→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qua SCR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bị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hạn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bởi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trở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qua SCR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I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duy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trì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→ SCR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dẫn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đường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đặc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tính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thuận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giống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diode.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764704"/>
            <a:ext cx="4104456" cy="55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168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pPr lvl="0" algn="l"/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hợp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có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vào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cực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khiển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(I</a:t>
            </a:r>
            <a:r>
              <a:rPr lang="en-US" sz="3200" b="1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lang="en-US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&gt; 0)</a:t>
            </a:r>
            <a:r>
              <a:rPr lang="vi-VN" sz="3200" b="1" dirty="0">
                <a:cs typeface="Times New Roman" pitchFamily="18" charset="0"/>
              </a:rPr>
              <a:t/>
            </a:r>
            <a:br>
              <a:rPr lang="vi-VN" sz="3200" b="1" dirty="0">
                <a:cs typeface="Times New Roman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" y="1321957"/>
            <a:ext cx="4330824" cy="4929411"/>
          </a:xfrm>
        </p:spPr>
        <p:txBody>
          <a:bodyPr>
            <a:normAutofit lnSpcReduction="1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đưa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cực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khiển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quá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điểm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đường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đặc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tính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thuận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xảy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sớm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trước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thuận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đạt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trị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nhất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dòng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điều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khiển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thì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điểm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đặc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tính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xảy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</a:t>
            </a:r>
            <a:r>
              <a:rPr lang="en-US" baseline="-30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nhỏ</a:t>
            </a:r>
            <a:r>
              <a:rPr lang="en-US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lang="vi-VN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vi-VN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1061515"/>
            <a:ext cx="4114800" cy="518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82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8614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en-US" sz="3200" b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1.2.2 </a:t>
            </a:r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 </a:t>
            </a:r>
            <a:r>
              <a:rPr lang="en-US" sz="3200" b="1" u="sng" dirty="0" err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Ứng</a:t>
            </a:r>
            <a:r>
              <a:rPr lang="en-US" sz="3200" b="1" u="sng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lang="en-US" sz="3200" b="1" u="sng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err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của</a:t>
            </a:r>
            <a:r>
              <a:rPr lang="en-US" sz="3200" b="1" u="sng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200" b="1" u="sng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SCR</a:t>
            </a:r>
            <a:r>
              <a:rPr lang="en-US" sz="3200" b="1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2696"/>
            <a:ext cx="8929718" cy="9361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Chỉnh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ngõ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2276872"/>
            <a:ext cx="6795473" cy="472514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55576" y="1592965"/>
            <a:ext cx="7416824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692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301" y="62068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26"/>
            <a:ext cx="9116487" cy="354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50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286D0-FF1D-40EC-B64D-CE5488D3555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/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 dụ ứng dụng của bộ biến đổi ĐTCS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48" y="785794"/>
            <a:ext cx="7696200" cy="7620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None/>
            </a:pPr>
            <a:r>
              <a:rPr lang="en-US" smtClean="0">
                <a:latin typeface="Times New Roman" pitchFamily="18" charset="0"/>
                <a:cs typeface="Times New Roman" pitchFamily="18" charset="0"/>
              </a:rPr>
              <a:t>   Ứng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dụng các bộ </a:t>
            </a:r>
            <a:r>
              <a:rPr lang="en-US" sz="310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đổi ĐTCS giúp tiết kiệm năng lượng, nâng cao chất lượng đáp ứng của thiết bị.</a:t>
            </a:r>
          </a:p>
        </p:txBody>
      </p:sp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43050"/>
            <a:ext cx="9144000" cy="351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14282" y="5143512"/>
            <a:ext cx="8610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1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Lưu </a:t>
            </a:r>
            <a:r>
              <a:rPr kumimoji="0" lang="en-US" sz="2400" b="0" i="1" u="sng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ý: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các mạch ĐTCS hoạt động theo chế độ đóng-ngắt (switch-mode), khác với các mạch điện tử hoạt động ở chế độ tuyến tính (linear mode)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 Hiệu suất mạch ĐTCS cao hơn mạch điện tử chế độ tuyến tính.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23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7" grpId="0" build="p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1214</TotalTime>
  <Words>1120</Words>
  <Application>Microsoft Office PowerPoint</Application>
  <PresentationFormat>On-screen Show (4:3)</PresentationFormat>
  <Paragraphs>121</Paragraphs>
  <Slides>32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Office Theme</vt:lpstr>
      <vt:lpstr>Default Design</vt:lpstr>
      <vt:lpstr>Visio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1.1.2.2) Ứng dụng:</vt:lpstr>
      <vt:lpstr>Slide 16</vt:lpstr>
      <vt:lpstr>Slide 17</vt:lpstr>
      <vt:lpstr>Slide 18</vt:lpstr>
      <vt:lpstr>Slide 19</vt:lpstr>
      <vt:lpstr>Slide 20</vt:lpstr>
      <vt:lpstr>Mạch DIODE thực hiện phần chỉnh lưu trong thiết bị biến tần</vt:lpstr>
      <vt:lpstr>Slide 22</vt:lpstr>
      <vt:lpstr>1.2.1.2) Hình dáng SCR:</vt:lpstr>
      <vt:lpstr>1.2.1.3) Các trạng thái hoạt động của SCR:</vt:lpstr>
      <vt:lpstr>Slide 25</vt:lpstr>
      <vt:lpstr>Slide 26</vt:lpstr>
      <vt:lpstr>Slide 27</vt:lpstr>
      <vt:lpstr>Slide 28</vt:lpstr>
      <vt:lpstr>* Trường hợp có dòng vào cực khiển (IG &gt; 0) </vt:lpstr>
      <vt:lpstr>1.2.2 - Ứng dụng của SCR:</vt:lpstr>
      <vt:lpstr>Mạch chỉnh lưu cầu 3 pha có điều khiển</vt:lpstr>
      <vt:lpstr>Ví dụ ứng dụng của bộ biến đổi ĐTCS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1: CÁC PHẦN TỬ BÁN DẪN CÔNG SUẤT</dc:title>
  <dc:creator>Administrator</dc:creator>
  <cp:lastModifiedBy>Administrator</cp:lastModifiedBy>
  <cp:revision>129</cp:revision>
  <dcterms:created xsi:type="dcterms:W3CDTF">2020-03-23T03:43:51Z</dcterms:created>
  <dcterms:modified xsi:type="dcterms:W3CDTF">2020-03-31T03:58:03Z</dcterms:modified>
</cp:coreProperties>
</file>